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4" r:id="rId1"/>
  </p:sldMasterIdLst>
  <p:notesMasterIdLst>
    <p:notesMasterId r:id="rId19"/>
  </p:notesMasterIdLst>
  <p:sldIdLst>
    <p:sldId id="319" r:id="rId2"/>
    <p:sldId id="268" r:id="rId3"/>
    <p:sldId id="336" r:id="rId4"/>
    <p:sldId id="333" r:id="rId5"/>
    <p:sldId id="337" r:id="rId6"/>
    <p:sldId id="338" r:id="rId7"/>
    <p:sldId id="339" r:id="rId8"/>
    <p:sldId id="350" r:id="rId9"/>
    <p:sldId id="340" r:id="rId10"/>
    <p:sldId id="341" r:id="rId11"/>
    <p:sldId id="342" r:id="rId12"/>
    <p:sldId id="343" r:id="rId13"/>
    <p:sldId id="344" r:id="rId14"/>
    <p:sldId id="345" r:id="rId15"/>
    <p:sldId id="348" r:id="rId16"/>
    <p:sldId id="347" r:id="rId17"/>
    <p:sldId id="346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AE2BE"/>
    <a:srgbClr val="F8D5A2"/>
    <a:srgbClr val="F6C782"/>
    <a:srgbClr val="10017D"/>
    <a:srgbClr val="996600"/>
    <a:srgbClr val="663300"/>
    <a:srgbClr val="150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3460" autoAdjust="0"/>
  </p:normalViewPr>
  <p:slideViewPr>
    <p:cSldViewPr>
      <p:cViewPr varScale="1">
        <p:scale>
          <a:sx n="85" d="100"/>
          <a:sy n="85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5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2222222222222"/>
          <c:y val="0.13253012048192772"/>
          <c:w val="0.77777777777777779"/>
          <c:h val="0.759036144578313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704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2222222222222"/>
          <c:y val="0.13253012048192772"/>
          <c:w val="0.77777777777777779"/>
          <c:h val="0.759036144578313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704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035A1-3019-468D-A080-6E586E0675C2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4FC27-5E2C-483C-AEE7-34243C8D25CD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endParaRPr lang="ru-RU" sz="2000" b="1" i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593B2-8C90-4E8C-B171-01C417BB45F3}" type="parTrans" cxnId="{0FC6DACC-1E3C-4EA1-AF23-D333858711B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CE72B-6776-4B3D-BD60-C1A24E3F85D3}" type="sibTrans" cxnId="{0FC6DACC-1E3C-4EA1-AF23-D333858711B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57C18-3ADD-4756-9842-3CA3720B7BD8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67 827,8 тыс. руб.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03616-7B31-4208-AF39-AB7CC72BB726}" type="parTrans" cxnId="{3783DC01-9C98-4C27-8EEF-151FD6446BB4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66709-80DD-4124-8970-73027FBDDEE9}" type="sibTrans" cxnId="{3783DC01-9C98-4C27-8EEF-151FD6446BB4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41EF0-412A-435D-9C9D-1DDBFB71D3E5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</a:t>
          </a:r>
        </a:p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169 470,5 тыс. руб. 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FC4A3-BA54-4508-A654-995A458F7BBB}" type="parTrans" cxnId="{A214E7C7-8AFC-495B-A880-DD39CAB99BFA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05EB1-145C-491D-A14D-66630417540B}" type="sibTrans" cxnId="{A214E7C7-8AFC-495B-A880-DD39CAB99BFA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56305-A259-4B80-BDD5-00601A14D4C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877,2 тыс. руб. 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E7048-9DBB-4467-ACE8-5A8E478B153B}" type="parTrans" cxnId="{7B81D7C0-91F2-4D32-A61D-089B18699C4A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5E489-A6A5-42AF-B0AD-47A63DF30248}" type="sibTrans" cxnId="{7B81D7C0-91F2-4D32-A61D-089B18699C4A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EA0E5-CE55-4547-910E-2A8611B5A9A9}" type="pres">
      <dgm:prSet presAssocID="{CB8035A1-3019-468D-A080-6E586E0675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CB577D-72CD-44F9-A2BD-B5FD23C21C94}" type="pres">
      <dgm:prSet presAssocID="{F194FC27-5E2C-483C-AEE7-34243C8D25CD}" presName="singleCycle" presStyleCnt="0"/>
      <dgm:spPr/>
    </dgm:pt>
    <dgm:pt modelId="{18385685-3C17-4E9E-A77D-8B619D106F05}" type="pres">
      <dgm:prSet presAssocID="{F194FC27-5E2C-483C-AEE7-34243C8D25CD}" presName="singleCenter" presStyleLbl="node1" presStyleIdx="0" presStyleCnt="4" custScaleX="175000" custScaleY="112500" custLinFactNeighborX="1001" custLinFactNeighborY="-367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189DB81-8FF6-47D5-BFB7-57BD5E5DFBAA}" type="pres">
      <dgm:prSet presAssocID="{A2C03616-7B31-4208-AF39-AB7CC72BB726}" presName="Name56" presStyleLbl="parChTrans1D2" presStyleIdx="0" presStyleCnt="3"/>
      <dgm:spPr/>
      <dgm:t>
        <a:bodyPr/>
        <a:lstStyle/>
        <a:p>
          <a:endParaRPr lang="ru-RU"/>
        </a:p>
      </dgm:t>
    </dgm:pt>
    <dgm:pt modelId="{F709BBCC-561F-426B-8EE7-96839928B296}" type="pres">
      <dgm:prSet presAssocID="{A4B57C18-3ADD-4756-9842-3CA3720B7BD8}" presName="text0" presStyleLbl="node1" presStyleIdx="1" presStyleCnt="4" custScaleX="197681" custScaleY="92745" custRadScaleRad="132894" custRadScaleInc="138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25A54-52AE-40AA-9D46-961403C78B1A}" type="pres">
      <dgm:prSet presAssocID="{B42FC4A3-BA54-4508-A654-995A458F7BB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D414A6F5-A65E-405C-A26B-2B3A683A0A30}" type="pres">
      <dgm:prSet presAssocID="{E7141EF0-412A-435D-9C9D-1DDBFB71D3E5}" presName="text0" presStyleLbl="node1" presStyleIdx="2" presStyleCnt="4" custScaleX="229621" custScaleY="105413" custRadScaleRad="27280" custRadScaleInc="92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C8EC-EEE9-4CA0-A6EF-A3732D46DB51}" type="pres">
      <dgm:prSet presAssocID="{E2DE7048-9DBB-4467-ACE8-5A8E478B153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712339B-03FF-4641-B481-3F48E4AB4958}" type="pres">
      <dgm:prSet presAssocID="{8FC56305-A259-4B80-BDD5-00601A14D4CC}" presName="text0" presStyleLbl="node1" presStyleIdx="3" presStyleCnt="4" custScaleX="197799" custScaleY="97915" custRadScaleRad="125975" custRadScaleInc="62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2FFF6-00C0-43C2-9A21-64B032BACA75}" type="presOf" srcId="{F194FC27-5E2C-483C-AEE7-34243C8D25CD}" destId="{18385685-3C17-4E9E-A77D-8B619D106F05}" srcOrd="0" destOrd="0" presId="urn:microsoft.com/office/officeart/2008/layout/RadialCluster"/>
    <dgm:cxn modelId="{0FC6DACC-1E3C-4EA1-AF23-D333858711BC}" srcId="{CB8035A1-3019-468D-A080-6E586E0675C2}" destId="{F194FC27-5E2C-483C-AEE7-34243C8D25CD}" srcOrd="0" destOrd="0" parTransId="{348593B2-8C90-4E8C-B171-01C417BB45F3}" sibTransId="{280CE72B-6776-4B3D-BD60-C1A24E3F85D3}"/>
    <dgm:cxn modelId="{241DFF87-781B-42BF-97D9-817A0D37946E}" type="presOf" srcId="{E7141EF0-412A-435D-9C9D-1DDBFB71D3E5}" destId="{D414A6F5-A65E-405C-A26B-2B3A683A0A30}" srcOrd="0" destOrd="0" presId="urn:microsoft.com/office/officeart/2008/layout/RadialCluster"/>
    <dgm:cxn modelId="{02E9C1D7-ABED-46CF-96AD-49702AA9ACC9}" type="presOf" srcId="{A2C03616-7B31-4208-AF39-AB7CC72BB726}" destId="{C189DB81-8FF6-47D5-BFB7-57BD5E5DFBAA}" srcOrd="0" destOrd="0" presId="urn:microsoft.com/office/officeart/2008/layout/RadialCluster"/>
    <dgm:cxn modelId="{5FE976FB-0FB6-4192-848C-F61EBA173498}" type="presOf" srcId="{A4B57C18-3ADD-4756-9842-3CA3720B7BD8}" destId="{F709BBCC-561F-426B-8EE7-96839928B296}" srcOrd="0" destOrd="0" presId="urn:microsoft.com/office/officeart/2008/layout/RadialCluster"/>
    <dgm:cxn modelId="{AAF7E64A-7B1E-4310-A614-BDEC3832B6E0}" type="presOf" srcId="{CB8035A1-3019-468D-A080-6E586E0675C2}" destId="{E93EA0E5-CE55-4547-910E-2A8611B5A9A9}" srcOrd="0" destOrd="0" presId="urn:microsoft.com/office/officeart/2008/layout/RadialCluster"/>
    <dgm:cxn modelId="{7B81D7C0-91F2-4D32-A61D-089B18699C4A}" srcId="{F194FC27-5E2C-483C-AEE7-34243C8D25CD}" destId="{8FC56305-A259-4B80-BDD5-00601A14D4CC}" srcOrd="2" destOrd="0" parTransId="{E2DE7048-9DBB-4467-ACE8-5A8E478B153B}" sibTransId="{43B5E489-A6A5-42AF-B0AD-47A63DF30248}"/>
    <dgm:cxn modelId="{A214E7C7-8AFC-495B-A880-DD39CAB99BFA}" srcId="{F194FC27-5E2C-483C-AEE7-34243C8D25CD}" destId="{E7141EF0-412A-435D-9C9D-1DDBFB71D3E5}" srcOrd="1" destOrd="0" parTransId="{B42FC4A3-BA54-4508-A654-995A458F7BBB}" sibTransId="{FC205EB1-145C-491D-A14D-66630417540B}"/>
    <dgm:cxn modelId="{46E81404-831A-477F-AE5C-A1E12DF36D60}" type="presOf" srcId="{B42FC4A3-BA54-4508-A654-995A458F7BBB}" destId="{09D25A54-52AE-40AA-9D46-961403C78B1A}" srcOrd="0" destOrd="0" presId="urn:microsoft.com/office/officeart/2008/layout/RadialCluster"/>
    <dgm:cxn modelId="{3783DC01-9C98-4C27-8EEF-151FD6446BB4}" srcId="{F194FC27-5E2C-483C-AEE7-34243C8D25CD}" destId="{A4B57C18-3ADD-4756-9842-3CA3720B7BD8}" srcOrd="0" destOrd="0" parTransId="{A2C03616-7B31-4208-AF39-AB7CC72BB726}" sibTransId="{58066709-80DD-4124-8970-73027FBDDEE9}"/>
    <dgm:cxn modelId="{CE1E329C-6270-40D0-9AB8-995B412B5FC0}" type="presOf" srcId="{E2DE7048-9DBB-4467-ACE8-5A8E478B153B}" destId="{9CE3C8EC-EEE9-4CA0-A6EF-A3732D46DB51}" srcOrd="0" destOrd="0" presId="urn:microsoft.com/office/officeart/2008/layout/RadialCluster"/>
    <dgm:cxn modelId="{338C1C44-9633-4818-AF37-5F05D27917F8}" type="presOf" srcId="{8FC56305-A259-4B80-BDD5-00601A14D4CC}" destId="{8712339B-03FF-4641-B481-3F48E4AB4958}" srcOrd="0" destOrd="0" presId="urn:microsoft.com/office/officeart/2008/layout/RadialCluster"/>
    <dgm:cxn modelId="{4D9F8900-90E1-41D1-B764-14F8F231C38B}" type="presParOf" srcId="{E93EA0E5-CE55-4547-910E-2A8611B5A9A9}" destId="{DECB577D-72CD-44F9-A2BD-B5FD23C21C94}" srcOrd="0" destOrd="0" presId="urn:microsoft.com/office/officeart/2008/layout/RadialCluster"/>
    <dgm:cxn modelId="{F913CB2F-E60E-4D47-9314-CF354F1DF0DE}" type="presParOf" srcId="{DECB577D-72CD-44F9-A2BD-B5FD23C21C94}" destId="{18385685-3C17-4E9E-A77D-8B619D106F05}" srcOrd="0" destOrd="0" presId="urn:microsoft.com/office/officeart/2008/layout/RadialCluster"/>
    <dgm:cxn modelId="{54885BA3-CF51-4FF8-B28C-DE2DF45893E6}" type="presParOf" srcId="{DECB577D-72CD-44F9-A2BD-B5FD23C21C94}" destId="{C189DB81-8FF6-47D5-BFB7-57BD5E5DFBAA}" srcOrd="1" destOrd="0" presId="urn:microsoft.com/office/officeart/2008/layout/RadialCluster"/>
    <dgm:cxn modelId="{F9BB8CB1-F4D2-498A-BD18-FE926F88D3D7}" type="presParOf" srcId="{DECB577D-72CD-44F9-A2BD-B5FD23C21C94}" destId="{F709BBCC-561F-426B-8EE7-96839928B296}" srcOrd="2" destOrd="0" presId="urn:microsoft.com/office/officeart/2008/layout/RadialCluster"/>
    <dgm:cxn modelId="{80926CF4-E476-4C91-940F-68A3E3AFFB2A}" type="presParOf" srcId="{DECB577D-72CD-44F9-A2BD-B5FD23C21C94}" destId="{09D25A54-52AE-40AA-9D46-961403C78B1A}" srcOrd="3" destOrd="0" presId="urn:microsoft.com/office/officeart/2008/layout/RadialCluster"/>
    <dgm:cxn modelId="{A633CA09-0AAB-44DD-898F-454A9C1105C9}" type="presParOf" srcId="{DECB577D-72CD-44F9-A2BD-B5FD23C21C94}" destId="{D414A6F5-A65E-405C-A26B-2B3A683A0A30}" srcOrd="4" destOrd="0" presId="urn:microsoft.com/office/officeart/2008/layout/RadialCluster"/>
    <dgm:cxn modelId="{5C8E4ED9-7EF1-4356-B0EB-50AB8EED7E24}" type="presParOf" srcId="{DECB577D-72CD-44F9-A2BD-B5FD23C21C94}" destId="{9CE3C8EC-EEE9-4CA0-A6EF-A3732D46DB51}" srcOrd="5" destOrd="0" presId="urn:microsoft.com/office/officeart/2008/layout/RadialCluster"/>
    <dgm:cxn modelId="{A9AF1E39-C59B-4DF9-94FC-1CA1FB01C2A4}" type="presParOf" srcId="{DECB577D-72CD-44F9-A2BD-B5FD23C21C94}" destId="{8712339B-03FF-4641-B481-3F48E4AB495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71 451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</a:t>
          </a:r>
        </a:p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47978" custScaleY="144505" custLinFactNeighborX="-2612" custLinFactNeighborY="-10479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90613" custScaleY="164288" custLinFactNeighborX="24686" custLinFactNeighborY="29410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2E4BB683-1506-405B-892A-7DF7CD349285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5FFAE3E8-A977-41C2-89CD-E588E8771C5B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594,7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09584" custScaleY="144505" custLinFactNeighborX="-38373" custLinFactNeighborY="38590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31172" custLinFactNeighborY="34275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3 277,8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02144" custScaleY="139584" custLinFactNeighborX="-34372" custLinFactNeighborY="-25144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13652" custScaleY="128057" custLinFactNeighborX="26809" custLinFactNeighborY="6358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56 838,7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1352" custScaleY="144505" custLinFactNeighborX="-28916" custLinFactNeighborY="-28416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76759" custScaleY="184681" custLinFactNeighborX="25775" custLinFactNeighborY="9852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115 612,8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164247" custScaleY="92362" custLinFactNeighborX="-37774" custLinFactNeighborY="-12334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171453" custScaleY="114073" custLinFactNeighborX="50648" custLinFactNeighborY="25927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24 297,6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182319" custScaleY="127934" custLinFactNeighborX="-51925" custLinFactNeighborY="-23683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16527" custLinFactNeighborY="-2430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2 098,6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60047" custScaleY="174632" custLinFactNeighborX="-52647" custLinFactNeighborY="-50286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317879" custScaleY="214824" custLinFactNeighborX="-1783" custLinFactNeighborY="-14504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290,7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29430" custScaleY="158839" custLinFactNeighborX="-47070" custLinFactNeighborY="-23937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79113" custScaleY="193707" custLinFactNeighborX="9633" custLinFactNeighborY="-10212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85685-3C17-4E9E-A77D-8B619D106F05}">
      <dsp:nvSpPr>
        <dsp:cNvPr id="0" name=""/>
        <dsp:cNvSpPr/>
      </dsp:nvSpPr>
      <dsp:spPr>
        <a:xfrm>
          <a:off x="2933542" y="503986"/>
          <a:ext cx="2600325" cy="16716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endParaRPr lang="ru-RU" sz="2000" b="1" i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145" y="585589"/>
        <a:ext cx="2437119" cy="1508431"/>
      </dsp:txXfrm>
    </dsp:sp>
    <dsp:sp modelId="{C189DB81-8FF6-47D5-BFB7-57BD5E5DFBAA}">
      <dsp:nvSpPr>
        <dsp:cNvPr id="0" name=""/>
        <dsp:cNvSpPr/>
      </dsp:nvSpPr>
      <dsp:spPr>
        <a:xfrm rot="1422602">
          <a:off x="5502475" y="2060353"/>
          <a:ext cx="743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807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9BBCC-561F-426B-8EE7-96839928B296}">
      <dsp:nvSpPr>
        <dsp:cNvPr id="0" name=""/>
        <dsp:cNvSpPr/>
      </dsp:nvSpPr>
      <dsp:spPr>
        <a:xfrm>
          <a:off x="6214891" y="2180391"/>
          <a:ext cx="1968019" cy="923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67 827,8 тыс. руб.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9964" y="2225464"/>
        <a:ext cx="1877873" cy="833179"/>
      </dsp:txXfrm>
    </dsp:sp>
    <dsp:sp modelId="{09D25A54-52AE-40AA-9D46-961403C78B1A}">
      <dsp:nvSpPr>
        <dsp:cNvPr id="0" name=""/>
        <dsp:cNvSpPr/>
      </dsp:nvSpPr>
      <dsp:spPr>
        <a:xfrm rot="5400022">
          <a:off x="3765440" y="2643879"/>
          <a:ext cx="936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6512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4A6F5-A65E-405C-A26B-2B3A683A0A30}">
      <dsp:nvSpPr>
        <dsp:cNvPr id="0" name=""/>
        <dsp:cNvSpPr/>
      </dsp:nvSpPr>
      <dsp:spPr>
        <a:xfrm>
          <a:off x="3090690" y="3112136"/>
          <a:ext cx="2285998" cy="1049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169 470,5 тыс. руб. 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920" y="3163366"/>
        <a:ext cx="2183538" cy="946982"/>
      </dsp:txXfrm>
    </dsp:sp>
    <dsp:sp modelId="{9CE3C8EC-EEE9-4CA0-A6EF-A3732D46DB51}">
      <dsp:nvSpPr>
        <dsp:cNvPr id="0" name=""/>
        <dsp:cNvSpPr/>
      </dsp:nvSpPr>
      <dsp:spPr>
        <a:xfrm rot="9352759">
          <a:off x="2292358" y="2058953"/>
          <a:ext cx="6704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0454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2339B-03FF-4641-B481-3F48E4AB4958}">
      <dsp:nvSpPr>
        <dsp:cNvPr id="0" name=""/>
        <dsp:cNvSpPr/>
      </dsp:nvSpPr>
      <dsp:spPr>
        <a:xfrm>
          <a:off x="352434" y="2149407"/>
          <a:ext cx="1969193" cy="9747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877,2 тыс. руб. 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20" y="2196993"/>
        <a:ext cx="1874021" cy="879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263399" y="128677"/>
          <a:ext cx="4011667" cy="6287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5266" y="128677"/>
        <a:ext cx="3369800" cy="628792"/>
      </dsp:txXfrm>
    </dsp:sp>
    <dsp:sp modelId="{5FCDCECD-BCA5-48B4-9070-00B951B6E976}">
      <dsp:nvSpPr>
        <dsp:cNvPr id="0" name=""/>
        <dsp:cNvSpPr/>
      </dsp:nvSpPr>
      <dsp:spPr>
        <a:xfrm>
          <a:off x="3317011" y="88856"/>
          <a:ext cx="1263928" cy="714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71 451 тыс. руб.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109" y="193495"/>
        <a:ext cx="893732" cy="50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301485" y="192364"/>
          <a:ext cx="3162719" cy="6939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520" y="192364"/>
        <a:ext cx="2656684" cy="693989"/>
      </dsp:txXfrm>
    </dsp:sp>
    <dsp:sp modelId="{5FCDCECD-BCA5-48B4-9070-00B951B6E976}">
      <dsp:nvSpPr>
        <dsp:cNvPr id="0" name=""/>
        <dsp:cNvSpPr/>
      </dsp:nvSpPr>
      <dsp:spPr>
        <a:xfrm>
          <a:off x="3283389" y="135574"/>
          <a:ext cx="1157988" cy="7507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594,7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2972" y="245523"/>
        <a:ext cx="818822" cy="530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505869" y="82321"/>
          <a:ext cx="3384437" cy="7711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7379" y="82321"/>
        <a:ext cx="2842927" cy="771127"/>
      </dsp:txXfrm>
    </dsp:sp>
    <dsp:sp modelId="{5FCDCECD-BCA5-48B4-9070-00B951B6E976}">
      <dsp:nvSpPr>
        <dsp:cNvPr id="0" name=""/>
        <dsp:cNvSpPr/>
      </dsp:nvSpPr>
      <dsp:spPr>
        <a:xfrm>
          <a:off x="3536266" y="285623"/>
          <a:ext cx="1179724" cy="7070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3 277,8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9033" y="389174"/>
        <a:ext cx="834190" cy="499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250696" y="48651"/>
          <a:ext cx="3340530" cy="6015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181" y="48651"/>
        <a:ext cx="2806045" cy="601558"/>
      </dsp:txXfrm>
    </dsp:sp>
    <dsp:sp modelId="{5FCDCECD-BCA5-48B4-9070-00B951B6E976}">
      <dsp:nvSpPr>
        <dsp:cNvPr id="0" name=""/>
        <dsp:cNvSpPr/>
      </dsp:nvSpPr>
      <dsp:spPr>
        <a:xfrm>
          <a:off x="3298427" y="1022"/>
          <a:ext cx="1151540" cy="7684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56 838,7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7066" y="113555"/>
        <a:ext cx="814262" cy="543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771854" y="197009"/>
          <a:ext cx="2882029" cy="6581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2979" y="197009"/>
        <a:ext cx="2420905" cy="658146"/>
      </dsp:txXfrm>
    </dsp:sp>
    <dsp:sp modelId="{5FCDCECD-BCA5-48B4-9070-00B951B6E976}">
      <dsp:nvSpPr>
        <dsp:cNvPr id="0" name=""/>
        <dsp:cNvSpPr/>
      </dsp:nvSpPr>
      <dsp:spPr>
        <a:xfrm>
          <a:off x="3508267" y="130609"/>
          <a:ext cx="1221117" cy="812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115 612,8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7095" y="249589"/>
        <a:ext cx="863461" cy="574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279401" y="84778"/>
          <a:ext cx="2584287" cy="6634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887" y="84778"/>
        <a:ext cx="2170801" cy="663420"/>
      </dsp:txXfrm>
    </dsp:sp>
    <dsp:sp modelId="{5FCDCECD-BCA5-48B4-9070-00B951B6E976}">
      <dsp:nvSpPr>
        <dsp:cNvPr id="0" name=""/>
        <dsp:cNvSpPr/>
      </dsp:nvSpPr>
      <dsp:spPr>
        <a:xfrm>
          <a:off x="2604617" y="0"/>
          <a:ext cx="1250365" cy="8106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24 297,6 тыс. руб.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7729" y="118720"/>
        <a:ext cx="884141" cy="573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0" y="0"/>
          <a:ext cx="3286536" cy="5660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45" y="0"/>
        <a:ext cx="2760690" cy="566088"/>
      </dsp:txXfrm>
    </dsp:sp>
    <dsp:sp modelId="{5FCDCECD-BCA5-48B4-9070-00B951B6E976}">
      <dsp:nvSpPr>
        <dsp:cNvPr id="0" name=""/>
        <dsp:cNvSpPr/>
      </dsp:nvSpPr>
      <dsp:spPr>
        <a:xfrm>
          <a:off x="3005620" y="0"/>
          <a:ext cx="1029924" cy="6960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2 098,6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6449" y="101931"/>
        <a:ext cx="728266" cy="4921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0" y="66175"/>
          <a:ext cx="3237454" cy="6516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992" y="66175"/>
        <a:ext cx="2719461" cy="651607"/>
      </dsp:txXfrm>
    </dsp:sp>
    <dsp:sp modelId="{5FCDCECD-BCA5-48B4-9070-00B951B6E976}">
      <dsp:nvSpPr>
        <dsp:cNvPr id="0" name=""/>
        <dsp:cNvSpPr/>
      </dsp:nvSpPr>
      <dsp:spPr>
        <a:xfrm>
          <a:off x="2895601" y="0"/>
          <a:ext cx="1144437" cy="79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290,7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3200" y="116315"/>
        <a:ext cx="809239" cy="56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CE9128-1497-4FE2-9D04-4C99F949F54D}" type="datetimeFigureOut">
              <a:rPr lang="ru-RU" altLang="ru-RU"/>
              <a:pPr>
                <a:defRPr/>
              </a:pPr>
              <a:t>12.02.2024</a:t>
            </a:fld>
            <a:endParaRPr lang="ru-RU" altLang="ru-RU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7E3A57-6FA5-4AE1-A586-65CAE35774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9B808-0B59-47CB-AF87-743EB862937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0F0DC-EF38-47E3-AAAB-0B6FC2D8CD5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EFA29-D147-4151-84DD-58E04B1275C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409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5D90C-1EDC-4739-B54C-180734D1CE7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83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992FF-8B36-4951-BAB7-BD60A602489F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094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4E67F-C6B7-4138-AC9D-C2EF2D388DE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93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6642A-C5C9-4159-BA81-9ADB6C75042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26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731D7-CED2-470C-BC5F-09E617B5DF3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40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731D7-CED2-470C-BC5F-09E617B5DF3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720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DFD8-0817-442A-9E68-21C5019F4B4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730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7DECD-778D-4FAA-824D-E0F60994403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76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64D00-A184-4B93-9AB2-B510DBFDD36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526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AF5F7-D75F-44E4-953C-CF717FDD7BC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764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63EEC-C1AE-43E0-A5CA-8D152676545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330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42EDE-00B8-4216-98C1-A2332183659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615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35244-E142-4CB3-A927-664B9B32FC1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32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F9D4C-35CE-4628-8F5A-87990F0366A0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04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3B17F-9B31-4AC3-A788-DA0E33D70BB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58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67BAD-5721-4870-B40C-0F2B27B0E31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45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C3731D7-CED2-470C-BC5F-09E617B5DF3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963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  <p:sldLayoutId id="2147485027" r:id="rId13"/>
    <p:sldLayoutId id="2147485028" r:id="rId14"/>
    <p:sldLayoutId id="2147485029" r:id="rId15"/>
    <p:sldLayoutId id="2147485030" r:id="rId16"/>
    <p:sldLayoutId id="2147485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9" Type="http://schemas.openxmlformats.org/officeDocument/2006/relationships/diagramData" Target="../diagrams/data9.xml"/><Relationship Id="rId21" Type="http://schemas.openxmlformats.org/officeDocument/2006/relationships/diagramQuickStyle" Target="../diagrams/quickStyle5.xml"/><Relationship Id="rId34" Type="http://schemas.openxmlformats.org/officeDocument/2006/relationships/diagramData" Target="../diagrams/data8.xml"/><Relationship Id="rId42" Type="http://schemas.openxmlformats.org/officeDocument/2006/relationships/diagramColors" Target="../diagrams/colors9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diagramData" Target="../diagrams/data7.xml"/><Relationship Id="rId41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32" Type="http://schemas.openxmlformats.org/officeDocument/2006/relationships/diagramColors" Target="../diagrams/colors7.xml"/><Relationship Id="rId37" Type="http://schemas.openxmlformats.org/officeDocument/2006/relationships/diagramColors" Target="../diagrams/colors8.xml"/><Relationship Id="rId40" Type="http://schemas.openxmlformats.org/officeDocument/2006/relationships/diagramLayout" Target="../diagrams/layout9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36" Type="http://schemas.openxmlformats.org/officeDocument/2006/relationships/diagramQuickStyle" Target="../diagrams/quickStyle8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31" Type="http://schemas.openxmlformats.org/officeDocument/2006/relationships/diagramQuickStyle" Target="../diagrams/quickStyle7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Relationship Id="rId30" Type="http://schemas.openxmlformats.org/officeDocument/2006/relationships/diagramLayout" Target="../diagrams/layout7.xml"/><Relationship Id="rId35" Type="http://schemas.openxmlformats.org/officeDocument/2006/relationships/diagramLayout" Target="../diagrams/layout8.xml"/><Relationship Id="rId43" Type="http://schemas.microsoft.com/office/2007/relationships/diagramDrawing" Target="../diagrams/drawing9.xml"/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7.xml"/><Relationship Id="rId38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0" y="228601"/>
            <a:ext cx="9121422" cy="6324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b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Новоаганск </a:t>
            </a:r>
            <a:b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 2023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Герб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1268412" cy="15843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81000" y="371475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4114800" y="3052764"/>
            <a:ext cx="4648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бытового обслуживания в целях обеспечения населения городского поселения Новоаганск услугами бани»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2 276,5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123267" y="1999778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равных прав населения на получение жилищно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-коммунальных услуг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81 547,0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81000" y="713725"/>
            <a:ext cx="8382000" cy="127000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комплекс 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среда в городском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 Новоаганск»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исполнено</a:t>
            </a: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606" name="Прямоугольник 1"/>
          <p:cNvSpPr>
            <a:spLocks noChangeArrowheads="1"/>
          </p:cNvSpPr>
          <p:nvPr/>
        </p:nvSpPr>
        <p:spPr bwMode="auto">
          <a:xfrm>
            <a:off x="4097867" y="4396718"/>
            <a:ext cx="46425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alt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энергетической эффективности на объектах муниципальной собственности» 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237,6 </a:t>
            </a: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altLang="ru-RU" sz="18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4087988" y="5777116"/>
            <a:ext cx="4707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 </a:t>
            </a:r>
            <a:r>
              <a:rPr lang="ru-RU" altLang="ru-RU" sz="1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Новаганск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17 341,3 </a:t>
            </a: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276600" cy="201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60670"/>
            <a:ext cx="327659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199" y="398781"/>
            <a:ext cx="830579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-609600" y="5334000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660897" y="2128173"/>
            <a:ext cx="46481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«Управление и распоряжение объектами муниципальной собственности»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2 330,0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598135" y="4799103"/>
            <a:ext cx="42786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муниципального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городского поселения Новоаганск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9 227,5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57199" y="750142"/>
            <a:ext cx="8305799" cy="1459657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городского поселения </a:t>
            </a:r>
            <a:r>
              <a:rPr lang="ru-RU" alt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исполнено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138362"/>
            <a:ext cx="3774984" cy="249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97" y="5085650"/>
            <a:ext cx="4278665" cy="167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60897" y="3294227"/>
            <a:ext cx="456926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«Управление и распоряжение земельными участками, находящимися в муниципальной собственности, а также несформированными земельными участками»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98,0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18234" y="262396"/>
            <a:ext cx="852096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04800" y="5502275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268111" y="2467071"/>
            <a:ext cx="8495564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мероприятий:</a:t>
            </a:r>
            <a:endParaRPr lang="ru-RU" altLang="ru-RU" sz="1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и организация физкультурно-оздоровительных и спортивных мероприятий»»</a:t>
            </a:r>
            <a:r>
              <a:rPr lang="en-US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253,3 </a:t>
            </a: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43634" y="570627"/>
            <a:ext cx="8520964" cy="1788655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поселении Новоаганск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8785"/>
            <a:ext cx="3962400" cy="30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98785"/>
            <a:ext cx="3926020" cy="30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97933" y="313087"/>
            <a:ext cx="8480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22225" y="5532438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748" name="Rectangle 13"/>
          <p:cNvSpPr>
            <a:spLocks noChangeArrowheads="1"/>
          </p:cNvSpPr>
          <p:nvPr/>
        </p:nvSpPr>
        <p:spPr bwMode="auto">
          <a:xfrm>
            <a:off x="685800" y="2553578"/>
            <a:ext cx="8175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:</a:t>
            </a:r>
            <a:endParaRPr lang="ru-RU" altLang="ru-RU" sz="1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«Субсидии организациям в целях возмещения затрат по оказанию населению услуг эфирного вещания (ретрансляции) на территории городского поселения Новоаганск» </a:t>
            </a:r>
            <a:r>
              <a:rPr lang="en-US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85,3 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7934" y="775049"/>
            <a:ext cx="8480424" cy="1526826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 в городском поселении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3770840"/>
            <a:ext cx="8463491" cy="278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533400" y="2379132"/>
            <a:ext cx="8229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эффективного функционирования органов местного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самоуправления»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26 363,4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87" y="427038"/>
            <a:ext cx="8277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45898" y="890588"/>
            <a:ext cx="8417102" cy="1471611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городским поселением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год:</a:t>
            </a:r>
            <a:endParaRPr lang="ru-RU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23" y="3505200"/>
            <a:ext cx="6380251" cy="298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648200" y="2882424"/>
            <a:ext cx="3965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«Обеспечение деятельности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органов местного самоуправления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городского поселения»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41 688,6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659489" y="4701909"/>
            <a:ext cx="384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«Развитие муниципальной службы в городском поселении»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55,0 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07988" y="339725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65686" y="827088"/>
            <a:ext cx="8485187" cy="1535112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городском поселении Новоаганск</a:t>
            </a:r>
            <a:endParaRPr lang="en-US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9" y="2985248"/>
            <a:ext cx="4114800" cy="293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290513" y="5502275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4406900" y="2724150"/>
            <a:ext cx="4273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свободы творчества и прав граждан на участие в культурной жизни</a:t>
            </a: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570,3 </a:t>
            </a: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312738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6849" y="394759"/>
            <a:ext cx="8501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90160" y="817917"/>
            <a:ext cx="8537398" cy="1539875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«Культурное пространство»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406900" y="4149725"/>
            <a:ext cx="45720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жителей поселения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13 405,8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403725" y="5238661"/>
            <a:ext cx="4125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«Обеспечение прав граждан на доступ к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культурным ценностям»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9 349,1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4696"/>
            <a:ext cx="2947987" cy="195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5" y="4614196"/>
            <a:ext cx="2907085" cy="193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15484" y="4251798"/>
            <a:ext cx="41958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финансами в городском поселении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Новоаганск»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11 462,7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400756" y="2559831"/>
            <a:ext cx="3657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эффективного управления муниципальными финансами, повышение устойчивости бюджета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руб.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3873" y="352977"/>
            <a:ext cx="8505466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1001" y="814940"/>
            <a:ext cx="8468338" cy="147106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сфере муниципальных финансов в городском поселении Новоаганск</a:t>
            </a:r>
            <a:endParaRPr lang="en-US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56" y="2747963"/>
            <a:ext cx="4842745" cy="272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78179" y="5682515"/>
            <a:ext cx="8448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деятельности:</a:t>
            </a:r>
          </a:p>
          <a:p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«Средства резервного фонда </a:t>
            </a:r>
            <a:r>
              <a:rPr lang="ru-RU" alt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 на выплату материальной помощи гражданам, пострадавшим от пожаров» – 30,0 тыс. руб.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686799" cy="64633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</a:p>
        </p:txBody>
      </p:sp>
      <p:graphicFrame>
        <p:nvGraphicFramePr>
          <p:cNvPr id="2" name="Object 51"/>
          <p:cNvGraphicFramePr>
            <a:graphicFrameLocks noGrp="1" noChangeAspect="1"/>
          </p:cNvGraphicFramePr>
          <p:nvPr>
            <p:ph idx="1"/>
          </p:nvPr>
        </p:nvGraphicFramePr>
        <p:xfrm>
          <a:off x="50800" y="2254250"/>
          <a:ext cx="850900" cy="78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743" name="Group 5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74733"/>
              </p:ext>
            </p:extLst>
          </p:nvPr>
        </p:nvGraphicFramePr>
        <p:xfrm>
          <a:off x="228599" y="1286810"/>
          <a:ext cx="8686800" cy="5037790"/>
        </p:xfrm>
        <a:graphic>
          <a:graphicData uri="http://schemas.openxmlformats.org/drawingml/2006/table">
            <a:tbl>
              <a:tblPr/>
              <a:tblGrid>
                <a:gridCol w="3210711">
                  <a:extLst>
                    <a:ext uri="{9D8B030D-6E8A-4147-A177-3AD203B41FA5}">
                      <a16:colId xmlns:a16="http://schemas.microsoft.com/office/drawing/2014/main" val="2489894729"/>
                    </a:ext>
                  </a:extLst>
                </a:gridCol>
                <a:gridCol w="3071291">
                  <a:extLst>
                    <a:ext uri="{9D8B030D-6E8A-4147-A177-3AD203B41FA5}">
                      <a16:colId xmlns:a16="http://schemas.microsoft.com/office/drawing/2014/main" val="2880473408"/>
                    </a:ext>
                  </a:extLst>
                </a:gridCol>
                <a:gridCol w="2404798">
                  <a:extLst>
                    <a:ext uri="{9D8B030D-6E8A-4147-A177-3AD203B41FA5}">
                      <a16:colId xmlns:a16="http://schemas.microsoft.com/office/drawing/2014/main" val="3574790911"/>
                    </a:ext>
                  </a:extLst>
                </a:gridCol>
              </a:tblGrid>
              <a:tr h="16476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НА 31.12.2022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НА 31.12.2023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693995"/>
                  </a:ext>
                </a:extLst>
              </a:tr>
              <a:tr h="680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доходов,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211 532,6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278 226,3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598360"/>
                  </a:ext>
                </a:extLst>
              </a:tr>
              <a:tr h="680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44 158,8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40 050,8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03423"/>
                  </a:ext>
                </a:extLst>
              </a:tr>
              <a:tr h="4298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167 373,8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238 175,5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1039"/>
                  </a:ext>
                </a:extLst>
              </a:tr>
              <a:tr h="1002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211 147,1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274 461,9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52005"/>
                  </a:ext>
                </a:extLst>
              </a:tr>
              <a:tr h="511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 Профицит (+)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385,5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3 764,4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569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85813" y="481013"/>
            <a:ext cx="807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517525" y="5003800"/>
            <a:ext cx="7040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 продажи материальных и нематериальных активов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1 774,6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12292" name="Rectangle 79"/>
          <p:cNvSpPr>
            <a:spLocks noChangeArrowheads="1"/>
          </p:cNvSpPr>
          <p:nvPr/>
        </p:nvSpPr>
        <p:spPr bwMode="auto">
          <a:xfrm>
            <a:off x="517525" y="5681663"/>
            <a:ext cx="6761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ru-RU" altLang="ru-RU" sz="1600" dirty="0">
                <a:solidFill>
                  <a:srgbClr val="10017D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от использовании имущества, находящегося в муниципальной собственности –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5 207,2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2293" name="Rectangle 80"/>
          <p:cNvSpPr>
            <a:spLocks noChangeArrowheads="1"/>
          </p:cNvSpPr>
          <p:nvPr/>
        </p:nvSpPr>
        <p:spPr bwMode="auto">
          <a:xfrm>
            <a:off x="517525" y="5345113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ru-RU" altLang="ru-RU" sz="1600" dirty="0">
                <a:solidFill>
                  <a:srgbClr val="10017D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от оказания платных услуг (работ) и компенсации затрат государству</a:t>
            </a:r>
            <a:r>
              <a:rPr lang="en-US" altLang="ru-RU" sz="1600" dirty="0"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2 354,6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2294" name="Rectangle 82"/>
          <p:cNvSpPr>
            <a:spLocks noChangeArrowheads="1"/>
          </p:cNvSpPr>
          <p:nvPr/>
        </p:nvSpPr>
        <p:spPr bwMode="auto">
          <a:xfrm>
            <a:off x="549275" y="2794000"/>
            <a:ext cx="8488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налог на доходы физических лиц –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13 590,5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2295" name="Rectangle 83"/>
          <p:cNvSpPr>
            <a:spLocks noChangeArrowheads="1"/>
          </p:cNvSpPr>
          <p:nvPr/>
        </p:nvSpPr>
        <p:spPr bwMode="auto">
          <a:xfrm>
            <a:off x="549275" y="3627438"/>
            <a:ext cx="6175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налог на имущество физических лиц –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7 012,6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latin typeface="Times New Roman" panose="02020603050405020304" pitchFamily="18" charset="0"/>
              </a:rPr>
              <a:t>. руб. </a:t>
            </a:r>
          </a:p>
        </p:txBody>
      </p:sp>
      <p:sp>
        <p:nvSpPr>
          <p:cNvPr id="8210" name="Rectangle 88"/>
          <p:cNvSpPr>
            <a:spLocks noChangeArrowheads="1"/>
          </p:cNvSpPr>
          <p:nvPr/>
        </p:nvSpPr>
        <p:spPr bwMode="auto">
          <a:xfrm>
            <a:off x="304800" y="6307138"/>
            <a:ext cx="77724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 2" panose="05020102010507070707" pitchFamily="18" charset="2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 прочих поступлений (штрафов, санкций возмещение ущерба)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437,2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 2" panose="05020102010507070707" pitchFamily="18" charset="2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17525" y="942975"/>
            <a:ext cx="8153400" cy="1027113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в местный бюджет поступило налоговых и неналоговых поступлений на сумму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40 050,8 тыс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549275" y="1889125"/>
            <a:ext cx="5168900" cy="936625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549275" y="4025900"/>
            <a:ext cx="5013325" cy="884238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sp>
        <p:nvSpPr>
          <p:cNvPr id="6" name="Овал 5"/>
          <p:cNvSpPr/>
          <p:nvPr/>
        </p:nvSpPr>
        <p:spPr>
          <a:xfrm>
            <a:off x="5854700" y="1906588"/>
            <a:ext cx="2506663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30 277,2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5188" y="4054475"/>
            <a:ext cx="2513012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9 773,6 тыс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6" name="Rectangle 84"/>
          <p:cNvSpPr>
            <a:spLocks noChangeArrowheads="1"/>
          </p:cNvSpPr>
          <p:nvPr/>
        </p:nvSpPr>
        <p:spPr bwMode="auto">
          <a:xfrm>
            <a:off x="517525" y="3217863"/>
            <a:ext cx="61737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акцизы про подакцизным товарам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9 674,1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381000" y="457200"/>
            <a:ext cx="845185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81000" y="1081088"/>
            <a:ext cx="8534400" cy="1027112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в местный бюджет поступило безвозмездных поступлений на сумму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238 175, 5 тыс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13704757"/>
              </p:ext>
            </p:extLst>
          </p:nvPr>
        </p:nvGraphicFramePr>
        <p:xfrm>
          <a:off x="381000" y="19050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61939" y="485775"/>
            <a:ext cx="8435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Бюджет поселения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0800" y="2254250"/>
          <a:ext cx="850900" cy="78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261938" y="1044575"/>
            <a:ext cx="8435975" cy="1027113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исполнена на сумму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274 461,9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0188943"/>
              </p:ext>
            </p:extLst>
          </p:nvPr>
        </p:nvGraphicFramePr>
        <p:xfrm>
          <a:off x="261939" y="2177666"/>
          <a:ext cx="4538660" cy="8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2391001"/>
              </p:ext>
            </p:extLst>
          </p:nvPr>
        </p:nvGraphicFramePr>
        <p:xfrm>
          <a:off x="206828" y="3144453"/>
          <a:ext cx="4593771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73026791"/>
              </p:ext>
            </p:extLst>
          </p:nvPr>
        </p:nvGraphicFramePr>
        <p:xfrm>
          <a:off x="0" y="4274266"/>
          <a:ext cx="5105400" cy="99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16708286"/>
              </p:ext>
            </p:extLst>
          </p:nvPr>
        </p:nvGraphicFramePr>
        <p:xfrm>
          <a:off x="261938" y="5478954"/>
          <a:ext cx="4538660" cy="76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57226698"/>
              </p:ext>
            </p:extLst>
          </p:nvPr>
        </p:nvGraphicFramePr>
        <p:xfrm>
          <a:off x="4267200" y="4160514"/>
          <a:ext cx="5181600" cy="94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1332779"/>
              </p:ext>
            </p:extLst>
          </p:nvPr>
        </p:nvGraphicFramePr>
        <p:xfrm>
          <a:off x="4809065" y="2158516"/>
          <a:ext cx="4258734" cy="87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17822740"/>
              </p:ext>
            </p:extLst>
          </p:nvPr>
        </p:nvGraphicFramePr>
        <p:xfrm>
          <a:off x="4800598" y="5551254"/>
          <a:ext cx="4267201" cy="69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81074504"/>
              </p:ext>
            </p:extLst>
          </p:nvPr>
        </p:nvGraphicFramePr>
        <p:xfrm>
          <a:off x="5105399" y="3279319"/>
          <a:ext cx="4131535" cy="8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19100" y="522288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831850" y="2667602"/>
            <a:ext cx="32067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«Организация </a:t>
            </a:r>
            <a:r>
              <a:rPr lang="ru-RU" alt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и обеспечение мероприятий в сфере гражданской обороны, защиты населения и территории поселения от чрезвычайных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ситуаций» –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259,6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826206" y="5120692"/>
            <a:ext cx="4578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«Укрепление пожарной </a:t>
            </a:r>
            <a:r>
              <a:rPr lang="ru-RU" alt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безопасности в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городском поселении Новоаганск» –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1 542,7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19100" y="1045508"/>
            <a:ext cx="8305800" cy="1378605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городском поселении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67603"/>
            <a:ext cx="4943763" cy="274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14400" y="609600"/>
            <a:ext cx="7537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304800" y="5502275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4959350" y="2809875"/>
            <a:ext cx="41846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и совершенствование условий для профилактики и обеспечения общественного порядка» </a:t>
            </a:r>
            <a:r>
              <a:rPr lang="en-US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684,0 </a:t>
            </a:r>
            <a:r>
              <a:rPr lang="ru-RU" alt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4987572" y="4800600"/>
            <a:ext cx="434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законопослушного поведения участников дорожного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 </a:t>
            </a:r>
            <a:r>
              <a:rPr lang="en-US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546,8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57200" y="1180445"/>
            <a:ext cx="8382000" cy="1531005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 в сфере общественного порядка в городском поселении Новоаганск</a:t>
            </a:r>
            <a:endParaRPr lang="ru-RU" alt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3742"/>
            <a:ext cx="4502150" cy="348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" y="677863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304800" y="5502275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5080440" y="2910592"/>
            <a:ext cx="39143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«Гармонизация межнациональных и межконфессиональных отношений» </a:t>
            </a:r>
            <a:r>
              <a:rPr lang="en-US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5091730" y="4425057"/>
            <a:ext cx="41243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терроризма и экстремизма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городском поселении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Новоаганск» </a:t>
            </a:r>
            <a:r>
              <a:rPr lang="en-US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118,8 </a:t>
            </a:r>
            <a:r>
              <a:rPr lang="ru-RU" alt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57199" y="990600"/>
            <a:ext cx="8537575" cy="189865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укрепление межнационального и межконфессионального согласия в городском поселении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54707"/>
            <a:ext cx="4590257" cy="284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57200" y="6699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85800" y="4922838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0017D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212644" y="2722263"/>
            <a:ext cx="3657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ремонт улично-дорожной сети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52 092,4 </a:t>
            </a:r>
            <a:r>
              <a:rPr lang="ru-RU" alt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212644" y="3877109"/>
            <a:ext cx="32369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«Транспортное обслуживание населения поселения»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2 892,1</a:t>
            </a:r>
            <a:r>
              <a:rPr lang="ru-RU" alt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тыс.руб.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57200" y="1066799"/>
            <a:ext cx="8382000" cy="1538287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  городского поселения Новоаганск</a:t>
            </a:r>
            <a:endParaRPr lang="ru-RU" alt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9" y="2730730"/>
            <a:ext cx="4757485" cy="330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16453</TotalTime>
  <Words>1044</Words>
  <Application>Microsoft Office PowerPoint</Application>
  <PresentationFormat>Экран (4:3)</PresentationFormat>
  <Paragraphs>182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Times New Roman</vt:lpstr>
      <vt:lpstr>Wingdings 2</vt:lpstr>
      <vt:lpstr>Wingdings 3</vt:lpstr>
      <vt:lpstr>Сектор</vt:lpstr>
      <vt:lpstr>Отчет  об исполнении бюджета  городского поселения Новоаганск    за 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Выборы УИК 582</dc:creator>
  <cp:lastModifiedBy>Черных</cp:lastModifiedBy>
  <cp:revision>1584</cp:revision>
  <cp:lastPrinted>2020-06-23T06:04:51Z</cp:lastPrinted>
  <dcterms:created xsi:type="dcterms:W3CDTF">1601-01-01T00:00:00Z</dcterms:created>
  <dcterms:modified xsi:type="dcterms:W3CDTF">2024-02-12T06:29:15Z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