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27"/>
  </p:notesMasterIdLst>
  <p:sldIdLst>
    <p:sldId id="576" r:id="rId4"/>
    <p:sldId id="461" r:id="rId5"/>
    <p:sldId id="453" r:id="rId6"/>
    <p:sldId id="451" r:id="rId7"/>
    <p:sldId id="455" r:id="rId8"/>
    <p:sldId id="457" r:id="rId9"/>
    <p:sldId id="448" r:id="rId10"/>
    <p:sldId id="556" r:id="rId11"/>
    <p:sldId id="589" r:id="rId12"/>
    <p:sldId id="484" r:id="rId13"/>
    <p:sldId id="485" r:id="rId14"/>
    <p:sldId id="564" r:id="rId15"/>
    <p:sldId id="587" r:id="rId16"/>
    <p:sldId id="486" r:id="rId17"/>
    <p:sldId id="588" r:id="rId18"/>
    <p:sldId id="488" r:id="rId19"/>
    <p:sldId id="565" r:id="rId20"/>
    <p:sldId id="490" r:id="rId21"/>
    <p:sldId id="547" r:id="rId22"/>
    <p:sldId id="493" r:id="rId23"/>
    <p:sldId id="492" r:id="rId24"/>
    <p:sldId id="482" r:id="rId25"/>
    <p:sldId id="590" r:id="rId26"/>
  </p:sldIdLst>
  <p:sldSz cx="9647238" cy="6840538"/>
  <p:notesSz cx="6858000" cy="9144000"/>
  <p:defaultTextStyle>
    <a:defPPr>
      <a:defRPr lang="ru-RU"/>
    </a:defPPr>
    <a:lvl1pPr marL="0" algn="l" defTabSz="791413" rtl="0" eaLnBrk="1" latinLnBrk="0" hangingPunct="1">
      <a:defRPr sz="1558" kern="1200">
        <a:solidFill>
          <a:schemeClr val="tx1"/>
        </a:solidFill>
        <a:latin typeface="+mn-lt"/>
        <a:ea typeface="+mn-ea"/>
        <a:cs typeface="+mn-cs"/>
      </a:defRPr>
    </a:lvl1pPr>
    <a:lvl2pPr marL="395707" algn="l" defTabSz="791413" rtl="0" eaLnBrk="1" latinLnBrk="0" hangingPunct="1">
      <a:defRPr sz="1558" kern="1200">
        <a:solidFill>
          <a:schemeClr val="tx1"/>
        </a:solidFill>
        <a:latin typeface="+mn-lt"/>
        <a:ea typeface="+mn-ea"/>
        <a:cs typeface="+mn-cs"/>
      </a:defRPr>
    </a:lvl2pPr>
    <a:lvl3pPr marL="791413" algn="l" defTabSz="791413" rtl="0" eaLnBrk="1" latinLnBrk="0" hangingPunct="1">
      <a:defRPr sz="1558" kern="1200">
        <a:solidFill>
          <a:schemeClr val="tx1"/>
        </a:solidFill>
        <a:latin typeface="+mn-lt"/>
        <a:ea typeface="+mn-ea"/>
        <a:cs typeface="+mn-cs"/>
      </a:defRPr>
    </a:lvl3pPr>
    <a:lvl4pPr marL="1187120" algn="l" defTabSz="791413" rtl="0" eaLnBrk="1" latinLnBrk="0" hangingPunct="1">
      <a:defRPr sz="1558" kern="1200">
        <a:solidFill>
          <a:schemeClr val="tx1"/>
        </a:solidFill>
        <a:latin typeface="+mn-lt"/>
        <a:ea typeface="+mn-ea"/>
        <a:cs typeface="+mn-cs"/>
      </a:defRPr>
    </a:lvl4pPr>
    <a:lvl5pPr marL="1582826" algn="l" defTabSz="791413" rtl="0" eaLnBrk="1" latinLnBrk="0" hangingPunct="1">
      <a:defRPr sz="1558" kern="1200">
        <a:solidFill>
          <a:schemeClr val="tx1"/>
        </a:solidFill>
        <a:latin typeface="+mn-lt"/>
        <a:ea typeface="+mn-ea"/>
        <a:cs typeface="+mn-cs"/>
      </a:defRPr>
    </a:lvl5pPr>
    <a:lvl6pPr marL="1978533" algn="l" defTabSz="791413" rtl="0" eaLnBrk="1" latinLnBrk="0" hangingPunct="1">
      <a:defRPr sz="1558" kern="1200">
        <a:solidFill>
          <a:schemeClr val="tx1"/>
        </a:solidFill>
        <a:latin typeface="+mn-lt"/>
        <a:ea typeface="+mn-ea"/>
        <a:cs typeface="+mn-cs"/>
      </a:defRPr>
    </a:lvl6pPr>
    <a:lvl7pPr marL="2374240" algn="l" defTabSz="791413" rtl="0" eaLnBrk="1" latinLnBrk="0" hangingPunct="1">
      <a:defRPr sz="1558" kern="1200">
        <a:solidFill>
          <a:schemeClr val="tx1"/>
        </a:solidFill>
        <a:latin typeface="+mn-lt"/>
        <a:ea typeface="+mn-ea"/>
        <a:cs typeface="+mn-cs"/>
      </a:defRPr>
    </a:lvl7pPr>
    <a:lvl8pPr marL="2769946" algn="l" defTabSz="791413" rtl="0" eaLnBrk="1" latinLnBrk="0" hangingPunct="1">
      <a:defRPr sz="1558" kern="1200">
        <a:solidFill>
          <a:schemeClr val="tx1"/>
        </a:solidFill>
        <a:latin typeface="+mn-lt"/>
        <a:ea typeface="+mn-ea"/>
        <a:cs typeface="+mn-cs"/>
      </a:defRPr>
    </a:lvl8pPr>
    <a:lvl9pPr marL="3165653" algn="l" defTabSz="791413" rtl="0" eaLnBrk="1" latinLnBrk="0" hangingPunct="1">
      <a:defRPr sz="15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0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99"/>
    <a:srgbClr val="0033CC"/>
    <a:srgbClr val="3267EA"/>
    <a:srgbClr val="517EED"/>
    <a:srgbClr val="E69614"/>
    <a:srgbClr val="517EE7"/>
    <a:srgbClr val="333333"/>
    <a:srgbClr val="4D4D4D"/>
    <a:srgbClr val="5BA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72" autoAdjust="0"/>
    <p:restoredTop sz="94660"/>
  </p:normalViewPr>
  <p:slideViewPr>
    <p:cSldViewPr snapToGrid="0">
      <p:cViewPr varScale="1">
        <p:scale>
          <a:sx n="94" d="100"/>
          <a:sy n="94" d="100"/>
        </p:scale>
        <p:origin x="821" y="53"/>
      </p:cViewPr>
      <p:guideLst>
        <p:guide orient="horz" pos="2154"/>
        <p:guide pos="30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crystal\&#1050;&#1072;&#1090;&#1072;&#1083;&#1086;&#1075;\&#1040;&#1085;&#1072;&#1083;&#1080;&#1090;&#1080;&#1095;&#1077;&#1089;&#1082;&#1080;&#1081;\12_&#1055;&#1056;&#1054;&#1045;&#1050;&#1058;&#1067;\1_&#1061;&#1052;&#1040;&#1054;\13_&#1053;&#1080;&#1078;&#1085;&#1077;&#1074;&#1072;&#1088;&#1090;&#1086;&#1074;&#1089;&#1082;&#1080;&#1081;%20&#1088;&#1072;&#1081;&#1086;&#1085;\&#1055;&#1088;&#1077;&#1079;&#1077;&#1085;&#1090;&#1072;&#1094;&#1080;&#1080;\&#1048;&#1079;&#1083;&#1091;&#1095;&#1080;&#1085;&#1089;&#1082;%20&#1084;&#1072;&#1081;\&#1044;&#1080;&#1072;&#1075;&#1088;&#1072;&#1084;&#1084;&#1072;%20&#1055;&#1088;&#1077;&#1079;&#1077;&#1085;&#1090;&#1072;&#1094;&#1080;&#1103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8970807935428066E-2"/>
          <c:y val="3.3935706290227297E-2"/>
          <c:w val="0.894568922194379"/>
          <c:h val="0.888778334007027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8100">
              <a:solidFill>
                <a:srgbClr val="007400"/>
              </a:solidFill>
            </a:ln>
          </c:spPr>
          <c:invertIfNegative val="0"/>
          <c:dLbls>
            <c:dLbl>
              <c:idx val="4"/>
              <c:layout>
                <c:manualLayout>
                  <c:x val="1.6666666666666666E-2"/>
                  <c:y val="-3.0929396711157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Новоаганск!$E$7:$E$16</c:f>
              <c:numCache>
                <c:formatCode>0</c:formatCode>
                <c:ptCount val="10"/>
                <c:pt idx="0">
                  <c:v>219.57484499557131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93.606138107416882</c:v>
                </c:pt>
                <c:pt idx="5">
                  <c:v>85.548172757475086</c:v>
                </c:pt>
                <c:pt idx="6">
                  <c:v>81.572073141771554</c:v>
                </c:pt>
                <c:pt idx="7">
                  <c:v>64.568238001875372</c:v>
                </c:pt>
                <c:pt idx="8">
                  <c:v>44.277929155313352</c:v>
                </c:pt>
                <c:pt idx="9">
                  <c:v>28.159645232815965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overlap val="-8"/>
        <c:axId val="548233464"/>
        <c:axId val="548233072"/>
      </c:barChart>
      <c:catAx>
        <c:axId val="548233464"/>
        <c:scaling>
          <c:orientation val="minMax"/>
        </c:scaling>
        <c:delete val="1"/>
        <c:axPos val="l"/>
        <c:majorTickMark val="out"/>
        <c:minorTickMark val="none"/>
        <c:tickLblPos val="nextTo"/>
        <c:crossAx val="548233072"/>
        <c:crosses val="autoZero"/>
        <c:auto val="1"/>
        <c:lblAlgn val="ctr"/>
        <c:lblOffset val="100"/>
        <c:noMultiLvlLbl val="0"/>
      </c:catAx>
      <c:valAx>
        <c:axId val="548233072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1"/>
        <c:majorTickMark val="out"/>
        <c:minorTickMark val="none"/>
        <c:tickLblPos val="nextTo"/>
        <c:crossAx val="54823346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BAC1F-74D5-46A0-94B6-85CAB41F2706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25D4CD-67AF-49DA-A1D1-4B3E1AF22CF6}">
      <dgm:prSet phldrT="[Текст]" custT="1"/>
      <dgm:spPr>
        <a:solidFill>
          <a:srgbClr val="E69614"/>
        </a:solidFill>
        <a:ln w="25400">
          <a:solidFill>
            <a:schemeClr val="bg1"/>
          </a:solidFill>
        </a:ln>
      </dgm:spPr>
      <dgm:t>
        <a:bodyPr/>
        <a:lstStyle/>
        <a:p>
          <a:endParaRPr lang="en-US" sz="1200" b="1" i="0" dirty="0"/>
        </a:p>
      </dgm:t>
    </dgm:pt>
    <dgm:pt modelId="{77AA6103-F7F8-44D2-B7A6-609F4AE0A33E}" type="parTrans" cxnId="{8CFFFC08-DEFB-485F-B659-F89C2A080EE3}">
      <dgm:prSet/>
      <dgm:spPr/>
      <dgm:t>
        <a:bodyPr/>
        <a:lstStyle/>
        <a:p>
          <a:endParaRPr lang="en-US"/>
        </a:p>
      </dgm:t>
    </dgm:pt>
    <dgm:pt modelId="{D662B7D3-2BB5-4071-87FE-678F96A0B531}" type="sibTrans" cxnId="{8CFFFC08-DEFB-485F-B659-F89C2A080EE3}">
      <dgm:prSet/>
      <dgm:spPr/>
      <dgm:t>
        <a:bodyPr/>
        <a:lstStyle/>
        <a:p>
          <a:endParaRPr lang="en-US"/>
        </a:p>
      </dgm:t>
    </dgm:pt>
    <dgm:pt modelId="{4879D56B-B68C-4492-9C0E-432E4AFADE43}">
      <dgm:prSet phldrT="[Текст]" custT="1"/>
      <dgm:spPr>
        <a:solidFill>
          <a:srgbClr val="3267EA"/>
        </a:solidFill>
        <a:ln w="25400">
          <a:solidFill>
            <a:schemeClr val="bg1"/>
          </a:solidFill>
        </a:ln>
      </dgm:spPr>
      <dgm:t>
        <a:bodyPr/>
        <a:lstStyle/>
        <a:p>
          <a:pPr defTabSz="622300"/>
          <a:endParaRPr lang="ru-RU" sz="1200" b="1" kern="1200" dirty="0" smtClean="0">
            <a:solidFill>
              <a:srgbClr val="FFFFFF"/>
            </a:solidFill>
            <a:latin typeface="Arial" pitchFamily="34" charset="0"/>
            <a:ea typeface="+mn-ea"/>
            <a:cs typeface="Arial" panose="020B0604020202020204" pitchFamily="34" charset="0"/>
          </a:endParaRPr>
        </a:p>
      </dgm:t>
    </dgm:pt>
    <dgm:pt modelId="{1435104D-960B-4C53-BC35-1CDD5AE1640F}" type="parTrans" cxnId="{6E3ADBA1-3B27-4D40-8AD6-8384F3E651EA}">
      <dgm:prSet/>
      <dgm:spPr/>
      <dgm:t>
        <a:bodyPr/>
        <a:lstStyle/>
        <a:p>
          <a:endParaRPr lang="en-US"/>
        </a:p>
      </dgm:t>
    </dgm:pt>
    <dgm:pt modelId="{81E11B37-3AED-4521-9998-A57677A5069D}" type="sibTrans" cxnId="{6E3ADBA1-3B27-4D40-8AD6-8384F3E651EA}">
      <dgm:prSet/>
      <dgm:spPr/>
      <dgm:t>
        <a:bodyPr/>
        <a:lstStyle/>
        <a:p>
          <a:endParaRPr lang="en-US"/>
        </a:p>
      </dgm:t>
    </dgm:pt>
    <dgm:pt modelId="{B40CC6DF-1268-49CF-818A-1AC49EC97073}">
      <dgm:prSet phldrT="[Текст]" custT="1"/>
      <dgm:spPr>
        <a:solidFill>
          <a:srgbClr val="008600"/>
        </a:solidFill>
        <a:ln w="25400">
          <a:solidFill>
            <a:schemeClr val="bg1"/>
          </a:solidFill>
        </a:ln>
      </dgm:spPr>
      <dgm:t>
        <a:bodyPr/>
        <a:lstStyle/>
        <a:p>
          <a:endParaRPr lang="en-US" sz="1200" b="1" kern="1200" dirty="0">
            <a:solidFill>
              <a:srgbClr val="FFFFFF"/>
            </a:solidFill>
            <a:latin typeface="Arial" pitchFamily="34" charset="0"/>
            <a:ea typeface="+mn-ea"/>
            <a:cs typeface="Arial" panose="020B0604020202020204" pitchFamily="34" charset="0"/>
          </a:endParaRPr>
        </a:p>
      </dgm:t>
    </dgm:pt>
    <dgm:pt modelId="{DE40CCE9-105A-4F92-9347-A7753A2CB240}" type="parTrans" cxnId="{D9C6291F-B19F-4330-A862-815F356F6E9C}">
      <dgm:prSet/>
      <dgm:spPr/>
      <dgm:t>
        <a:bodyPr/>
        <a:lstStyle/>
        <a:p>
          <a:endParaRPr lang="en-US"/>
        </a:p>
      </dgm:t>
    </dgm:pt>
    <dgm:pt modelId="{AFB7691D-36BC-491B-9DC1-6C29C8D46A97}" type="sibTrans" cxnId="{D9C6291F-B19F-4330-A862-815F356F6E9C}">
      <dgm:prSet/>
      <dgm:spPr/>
      <dgm:t>
        <a:bodyPr/>
        <a:lstStyle/>
        <a:p>
          <a:endParaRPr lang="en-US"/>
        </a:p>
      </dgm:t>
    </dgm:pt>
    <dgm:pt modelId="{E5071804-CFEC-4EA6-B931-2D9CCED20AC7}">
      <dgm:prSet phldrT="[Текст]" custT="1"/>
      <dgm:spPr>
        <a:solidFill>
          <a:srgbClr val="FF7D7D"/>
        </a:solidFill>
        <a:ln w="25400">
          <a:solidFill>
            <a:schemeClr val="bg1"/>
          </a:solidFill>
        </a:ln>
      </dgm:spPr>
      <dgm:t>
        <a:bodyPr/>
        <a:lstStyle/>
        <a:p>
          <a:endParaRPr lang="en-US" sz="1400" b="1" i="0" dirty="0"/>
        </a:p>
      </dgm:t>
    </dgm:pt>
    <dgm:pt modelId="{C0C364DA-F84D-4325-BB49-55C092D74D1A}" type="parTrans" cxnId="{4DC4BF72-424F-4C10-841D-6FFC5CD730CF}">
      <dgm:prSet/>
      <dgm:spPr/>
      <dgm:t>
        <a:bodyPr/>
        <a:lstStyle/>
        <a:p>
          <a:endParaRPr lang="en-US"/>
        </a:p>
      </dgm:t>
    </dgm:pt>
    <dgm:pt modelId="{56FD54A8-9180-4324-A50E-AA481772EB2F}" type="sibTrans" cxnId="{4DC4BF72-424F-4C10-841D-6FFC5CD730CF}">
      <dgm:prSet/>
      <dgm:spPr/>
      <dgm:t>
        <a:bodyPr/>
        <a:lstStyle/>
        <a:p>
          <a:endParaRPr lang="en-US"/>
        </a:p>
      </dgm:t>
    </dgm:pt>
    <dgm:pt modelId="{A4B52AE3-202E-4148-A3FA-F184EE44B5BF}" type="pres">
      <dgm:prSet presAssocID="{E2CBAC1F-74D5-46A0-94B6-85CAB41F2706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467636-F106-43A1-B495-A9B23506D5A4}" type="pres">
      <dgm:prSet presAssocID="{E2CBAC1F-74D5-46A0-94B6-85CAB41F2706}" presName="comp1" presStyleCnt="0"/>
      <dgm:spPr/>
    </dgm:pt>
    <dgm:pt modelId="{937B4E68-CFBE-4469-94AE-B8B7530FDFC3}" type="pres">
      <dgm:prSet presAssocID="{E2CBAC1F-74D5-46A0-94B6-85CAB41F2706}" presName="circle1" presStyleLbl="node1" presStyleIdx="0" presStyleCnt="4" custScaleX="95409" custLinFactNeighborX="1164" custLinFactNeighborY="1202"/>
      <dgm:spPr/>
      <dgm:t>
        <a:bodyPr/>
        <a:lstStyle/>
        <a:p>
          <a:endParaRPr lang="en-US"/>
        </a:p>
      </dgm:t>
    </dgm:pt>
    <dgm:pt modelId="{00FD5B05-8304-466D-A63F-AD6CE3E6C84D}" type="pres">
      <dgm:prSet presAssocID="{E2CBAC1F-74D5-46A0-94B6-85CAB41F2706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0D4AFF-3444-4D17-90FA-7BCDB443DBFD}" type="pres">
      <dgm:prSet presAssocID="{E2CBAC1F-74D5-46A0-94B6-85CAB41F2706}" presName="comp2" presStyleCnt="0"/>
      <dgm:spPr/>
    </dgm:pt>
    <dgm:pt modelId="{6A7ADEC6-8064-4A23-9326-E2777C9C6972}" type="pres">
      <dgm:prSet presAssocID="{E2CBAC1F-74D5-46A0-94B6-85CAB41F2706}" presName="circle2" presStyleLbl="node1" presStyleIdx="1" presStyleCnt="4" custScaleX="110973" custScaleY="103521" custLinFactNeighborX="1564" custLinFactNeighborY="-1328"/>
      <dgm:spPr/>
      <dgm:t>
        <a:bodyPr/>
        <a:lstStyle/>
        <a:p>
          <a:endParaRPr lang="en-US"/>
        </a:p>
      </dgm:t>
    </dgm:pt>
    <dgm:pt modelId="{0A7A7BB1-0B72-4578-8BE7-4305C6640924}" type="pres">
      <dgm:prSet presAssocID="{E2CBAC1F-74D5-46A0-94B6-85CAB41F2706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A18229-E132-4118-8636-1873CB6A91D9}" type="pres">
      <dgm:prSet presAssocID="{E2CBAC1F-74D5-46A0-94B6-85CAB41F2706}" presName="comp3" presStyleCnt="0"/>
      <dgm:spPr/>
    </dgm:pt>
    <dgm:pt modelId="{47D61296-D488-4293-B9C1-EC44DA9B92DB}" type="pres">
      <dgm:prSet presAssocID="{E2CBAC1F-74D5-46A0-94B6-85CAB41F2706}" presName="circle3" presStyleLbl="node1" presStyleIdx="2" presStyleCnt="4" custScaleX="120537" custScaleY="108070" custLinFactNeighborX="-904" custLinFactNeighborY="-167"/>
      <dgm:spPr/>
      <dgm:t>
        <a:bodyPr/>
        <a:lstStyle/>
        <a:p>
          <a:endParaRPr lang="en-US"/>
        </a:p>
      </dgm:t>
    </dgm:pt>
    <dgm:pt modelId="{9037FBCF-7DB9-4AEA-82CC-8ABED13E5318}" type="pres">
      <dgm:prSet presAssocID="{E2CBAC1F-74D5-46A0-94B6-85CAB41F2706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6259F2-AA7D-486B-B834-EF2A078B4C1A}" type="pres">
      <dgm:prSet presAssocID="{E2CBAC1F-74D5-46A0-94B6-85CAB41F2706}" presName="comp4" presStyleCnt="0"/>
      <dgm:spPr/>
    </dgm:pt>
    <dgm:pt modelId="{41E9E272-CD06-40A9-81C3-F8CB398CD274}" type="pres">
      <dgm:prSet presAssocID="{E2CBAC1F-74D5-46A0-94B6-85CAB41F2706}" presName="circle4" presStyleLbl="node1" presStyleIdx="3" presStyleCnt="4" custScaleX="104676" custScaleY="100000" custLinFactNeighborX="-703" custLinFactNeighborY="4930"/>
      <dgm:spPr/>
      <dgm:t>
        <a:bodyPr/>
        <a:lstStyle/>
        <a:p>
          <a:endParaRPr lang="en-US"/>
        </a:p>
      </dgm:t>
    </dgm:pt>
    <dgm:pt modelId="{BACF11F6-16A9-41A1-8C85-9491576AE6A8}" type="pres">
      <dgm:prSet presAssocID="{E2CBAC1F-74D5-46A0-94B6-85CAB41F2706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BE5BF-5D8D-44D4-91BE-CED244959886}" type="presOf" srcId="{E5071804-CFEC-4EA6-B931-2D9CCED20AC7}" destId="{BACF11F6-16A9-41A1-8C85-9491576AE6A8}" srcOrd="1" destOrd="0" presId="urn:microsoft.com/office/officeart/2005/8/layout/venn2"/>
    <dgm:cxn modelId="{B4F03E5A-8309-42B2-A3F1-ED5DA2C00B87}" type="presOf" srcId="{4879D56B-B68C-4492-9C0E-432E4AFADE43}" destId="{6A7ADEC6-8064-4A23-9326-E2777C9C6972}" srcOrd="0" destOrd="0" presId="urn:microsoft.com/office/officeart/2005/8/layout/venn2"/>
    <dgm:cxn modelId="{06581179-6528-4C23-A6A5-82DEF4C56784}" type="presOf" srcId="{9225D4CD-67AF-49DA-A1D1-4B3E1AF22CF6}" destId="{937B4E68-CFBE-4469-94AE-B8B7530FDFC3}" srcOrd="0" destOrd="0" presId="urn:microsoft.com/office/officeart/2005/8/layout/venn2"/>
    <dgm:cxn modelId="{8CFFFC08-DEFB-485F-B659-F89C2A080EE3}" srcId="{E2CBAC1F-74D5-46A0-94B6-85CAB41F2706}" destId="{9225D4CD-67AF-49DA-A1D1-4B3E1AF22CF6}" srcOrd="0" destOrd="0" parTransId="{77AA6103-F7F8-44D2-B7A6-609F4AE0A33E}" sibTransId="{D662B7D3-2BB5-4071-87FE-678F96A0B531}"/>
    <dgm:cxn modelId="{E7C51A2F-AA18-4BAB-80F0-6F522147CDF0}" type="presOf" srcId="{E5071804-CFEC-4EA6-B931-2D9CCED20AC7}" destId="{41E9E272-CD06-40A9-81C3-F8CB398CD274}" srcOrd="0" destOrd="0" presId="urn:microsoft.com/office/officeart/2005/8/layout/venn2"/>
    <dgm:cxn modelId="{A66CD5DB-07D8-46C5-9D3D-650F4782F919}" type="presOf" srcId="{B40CC6DF-1268-49CF-818A-1AC49EC97073}" destId="{9037FBCF-7DB9-4AEA-82CC-8ABED13E5318}" srcOrd="1" destOrd="0" presId="urn:microsoft.com/office/officeart/2005/8/layout/venn2"/>
    <dgm:cxn modelId="{6E3ADBA1-3B27-4D40-8AD6-8384F3E651EA}" srcId="{E2CBAC1F-74D5-46A0-94B6-85CAB41F2706}" destId="{4879D56B-B68C-4492-9C0E-432E4AFADE43}" srcOrd="1" destOrd="0" parTransId="{1435104D-960B-4C53-BC35-1CDD5AE1640F}" sibTransId="{81E11B37-3AED-4521-9998-A57677A5069D}"/>
    <dgm:cxn modelId="{03C2C78E-AF87-48CF-8AB4-BF5EB210E77C}" type="presOf" srcId="{B40CC6DF-1268-49CF-818A-1AC49EC97073}" destId="{47D61296-D488-4293-B9C1-EC44DA9B92DB}" srcOrd="0" destOrd="0" presId="urn:microsoft.com/office/officeart/2005/8/layout/venn2"/>
    <dgm:cxn modelId="{3100B5DE-7190-43DB-BB4B-8C00C3DE4CB1}" type="presOf" srcId="{E2CBAC1F-74D5-46A0-94B6-85CAB41F2706}" destId="{A4B52AE3-202E-4148-A3FA-F184EE44B5BF}" srcOrd="0" destOrd="0" presId="urn:microsoft.com/office/officeart/2005/8/layout/venn2"/>
    <dgm:cxn modelId="{4DC4BF72-424F-4C10-841D-6FFC5CD730CF}" srcId="{E2CBAC1F-74D5-46A0-94B6-85CAB41F2706}" destId="{E5071804-CFEC-4EA6-B931-2D9CCED20AC7}" srcOrd="3" destOrd="0" parTransId="{C0C364DA-F84D-4325-BB49-55C092D74D1A}" sibTransId="{56FD54A8-9180-4324-A50E-AA481772EB2F}"/>
    <dgm:cxn modelId="{2864F4B8-50C9-47C7-9954-C3E1A82AD016}" type="presOf" srcId="{9225D4CD-67AF-49DA-A1D1-4B3E1AF22CF6}" destId="{00FD5B05-8304-466D-A63F-AD6CE3E6C84D}" srcOrd="1" destOrd="0" presId="urn:microsoft.com/office/officeart/2005/8/layout/venn2"/>
    <dgm:cxn modelId="{D9C6291F-B19F-4330-A862-815F356F6E9C}" srcId="{E2CBAC1F-74D5-46A0-94B6-85CAB41F2706}" destId="{B40CC6DF-1268-49CF-818A-1AC49EC97073}" srcOrd="2" destOrd="0" parTransId="{DE40CCE9-105A-4F92-9347-A7753A2CB240}" sibTransId="{AFB7691D-36BC-491B-9DC1-6C29C8D46A97}"/>
    <dgm:cxn modelId="{EC3E8FF4-AE96-4CEB-814E-400BF7E2D96C}" type="presOf" srcId="{4879D56B-B68C-4492-9C0E-432E4AFADE43}" destId="{0A7A7BB1-0B72-4578-8BE7-4305C6640924}" srcOrd="1" destOrd="0" presId="urn:microsoft.com/office/officeart/2005/8/layout/venn2"/>
    <dgm:cxn modelId="{6E7872C4-D559-4C7F-8F8E-AD4D9CBFA59D}" type="presParOf" srcId="{A4B52AE3-202E-4148-A3FA-F184EE44B5BF}" destId="{A1467636-F106-43A1-B495-A9B23506D5A4}" srcOrd="0" destOrd="0" presId="urn:microsoft.com/office/officeart/2005/8/layout/venn2"/>
    <dgm:cxn modelId="{F53B79FB-560F-4E7A-9973-C4A573439859}" type="presParOf" srcId="{A1467636-F106-43A1-B495-A9B23506D5A4}" destId="{937B4E68-CFBE-4469-94AE-B8B7530FDFC3}" srcOrd="0" destOrd="0" presId="urn:microsoft.com/office/officeart/2005/8/layout/venn2"/>
    <dgm:cxn modelId="{B55BA654-613F-4BE2-97DA-80E5A21C4F83}" type="presParOf" srcId="{A1467636-F106-43A1-B495-A9B23506D5A4}" destId="{00FD5B05-8304-466D-A63F-AD6CE3E6C84D}" srcOrd="1" destOrd="0" presId="urn:microsoft.com/office/officeart/2005/8/layout/venn2"/>
    <dgm:cxn modelId="{098AAD0B-41AD-482C-903E-2A69E96C1D99}" type="presParOf" srcId="{A4B52AE3-202E-4148-A3FA-F184EE44B5BF}" destId="{130D4AFF-3444-4D17-90FA-7BCDB443DBFD}" srcOrd="1" destOrd="0" presId="urn:microsoft.com/office/officeart/2005/8/layout/venn2"/>
    <dgm:cxn modelId="{0FE058C4-D67C-4B80-BDE8-C847ABFFC505}" type="presParOf" srcId="{130D4AFF-3444-4D17-90FA-7BCDB443DBFD}" destId="{6A7ADEC6-8064-4A23-9326-E2777C9C6972}" srcOrd="0" destOrd="0" presId="urn:microsoft.com/office/officeart/2005/8/layout/venn2"/>
    <dgm:cxn modelId="{70556BD5-C058-4C4E-A77F-B171382D7570}" type="presParOf" srcId="{130D4AFF-3444-4D17-90FA-7BCDB443DBFD}" destId="{0A7A7BB1-0B72-4578-8BE7-4305C6640924}" srcOrd="1" destOrd="0" presId="urn:microsoft.com/office/officeart/2005/8/layout/venn2"/>
    <dgm:cxn modelId="{0A03E668-1169-4323-89DE-A32A9C86B8CA}" type="presParOf" srcId="{A4B52AE3-202E-4148-A3FA-F184EE44B5BF}" destId="{ABA18229-E132-4118-8636-1873CB6A91D9}" srcOrd="2" destOrd="0" presId="urn:microsoft.com/office/officeart/2005/8/layout/venn2"/>
    <dgm:cxn modelId="{D83F5393-D842-4697-B88B-0B48D0857251}" type="presParOf" srcId="{ABA18229-E132-4118-8636-1873CB6A91D9}" destId="{47D61296-D488-4293-B9C1-EC44DA9B92DB}" srcOrd="0" destOrd="0" presId="urn:microsoft.com/office/officeart/2005/8/layout/venn2"/>
    <dgm:cxn modelId="{7C753B23-C5C0-471D-A03B-3C4EBE3BC61F}" type="presParOf" srcId="{ABA18229-E132-4118-8636-1873CB6A91D9}" destId="{9037FBCF-7DB9-4AEA-82CC-8ABED13E5318}" srcOrd="1" destOrd="0" presId="urn:microsoft.com/office/officeart/2005/8/layout/venn2"/>
    <dgm:cxn modelId="{CAEE6CA5-88B0-4511-A4CB-05772C584C30}" type="presParOf" srcId="{A4B52AE3-202E-4148-A3FA-F184EE44B5BF}" destId="{356259F2-AA7D-486B-B834-EF2A078B4C1A}" srcOrd="3" destOrd="0" presId="urn:microsoft.com/office/officeart/2005/8/layout/venn2"/>
    <dgm:cxn modelId="{3E58B590-0432-46A4-AC05-2519C71961E6}" type="presParOf" srcId="{356259F2-AA7D-486B-B834-EF2A078B4C1A}" destId="{41E9E272-CD06-40A9-81C3-F8CB398CD274}" srcOrd="0" destOrd="0" presId="urn:microsoft.com/office/officeart/2005/8/layout/venn2"/>
    <dgm:cxn modelId="{8A891827-4B53-47FB-9847-A582B0FED6B5}" type="presParOf" srcId="{356259F2-AA7D-486B-B834-EF2A078B4C1A}" destId="{BACF11F6-16A9-41A1-8C85-9491576AE6A8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AEED65-1ADE-45B4-8008-779149F10FA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1437C3-B4EE-4B6A-92C4-C4B088E4626E}">
      <dgm:prSet phldrT="[Текст]" custT="1"/>
      <dgm:spPr>
        <a:solidFill>
          <a:srgbClr val="3267EA">
            <a:alpha val="89804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altLang="ru-RU" sz="13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Расчетные показатели минимально допустимого уровня обеспеченности </a:t>
          </a:r>
          <a:r>
            <a:rPr lang="ru-RU" altLang="ru-RU" sz="1300" b="1" kern="1200" dirty="0" smtClean="0">
              <a:solidFill>
                <a:schemeClr val="bg1"/>
              </a:solidFill>
              <a:latin typeface="Arial" panose="020B0604020202020204" pitchFamily="34" charset="0"/>
            </a:rPr>
            <a:t>объектами местного значения в области образования, культуры, физической культуры и массового спорта </a:t>
          </a:r>
          <a:endParaRPr lang="ru-RU" sz="1300" kern="1200" dirty="0">
            <a:solidFill>
              <a:schemeClr val="bg1"/>
            </a:solidFill>
          </a:endParaRPr>
        </a:p>
      </dgm:t>
    </dgm:pt>
    <dgm:pt modelId="{7901D9BE-EC94-4962-8832-F5AF8576026F}" type="parTrans" cxnId="{0838756B-B23C-4D1E-88A8-5028B158DF7D}">
      <dgm:prSet/>
      <dgm:spPr>
        <a:ln>
          <a:solidFill>
            <a:srgbClr val="3267EA"/>
          </a:solidFill>
        </a:ln>
      </dgm:spPr>
      <dgm:t>
        <a:bodyPr/>
        <a:lstStyle/>
        <a:p>
          <a:endParaRPr lang="ru-RU"/>
        </a:p>
      </dgm:t>
    </dgm:pt>
    <dgm:pt modelId="{DA8178C6-3EAB-457C-BBDA-62202A634EF7}" type="sibTrans" cxnId="{0838756B-B23C-4D1E-88A8-5028B158DF7D}">
      <dgm:prSet/>
      <dgm:spPr/>
      <dgm:t>
        <a:bodyPr/>
        <a:lstStyle/>
        <a:p>
          <a:endParaRPr lang="ru-RU"/>
        </a:p>
      </dgm:t>
    </dgm:pt>
    <dgm:pt modelId="{807F0E5E-343E-4669-B838-62FB27823B93}">
      <dgm:prSet phldrT="[Текст]" custT="1"/>
      <dgm:spPr>
        <a:solidFill>
          <a:srgbClr val="3267EA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altLang="ru-RU" sz="13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Расчетные показатели максимально допустимого уровня территориальной доступности объектов.</a:t>
          </a:r>
          <a:endParaRPr lang="ru-RU" sz="1300" kern="1200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47CACA2-F5B2-4651-B5DD-B310E4050C4D}" type="parTrans" cxnId="{92AF8AB6-EA63-4A31-826B-60FBB22294DF}">
      <dgm:prSet/>
      <dgm:spPr>
        <a:ln>
          <a:solidFill>
            <a:srgbClr val="3267EA"/>
          </a:solidFill>
        </a:ln>
      </dgm:spPr>
      <dgm:t>
        <a:bodyPr/>
        <a:lstStyle/>
        <a:p>
          <a:endParaRPr lang="ru-RU"/>
        </a:p>
      </dgm:t>
    </dgm:pt>
    <dgm:pt modelId="{AD1A2798-42C2-460D-8D14-BD32BD6F40A7}" type="sibTrans" cxnId="{92AF8AB6-EA63-4A31-826B-60FBB22294DF}">
      <dgm:prSet/>
      <dgm:spPr/>
      <dgm:t>
        <a:bodyPr/>
        <a:lstStyle/>
        <a:p>
          <a:endParaRPr lang="ru-RU"/>
        </a:p>
      </dgm:t>
    </dgm:pt>
    <dgm:pt modelId="{3F2934DC-2978-479F-8AA8-D2FE96471FB1}">
      <dgm:prSet phldrT="[Текст]" custT="1"/>
      <dgm:spPr>
        <a:gradFill rotWithShape="0">
          <a:gsLst>
            <a:gs pos="0">
              <a:srgbClr val="FFA63B"/>
            </a:gs>
            <a:gs pos="56000">
              <a:srgbClr val="FFD46E">
                <a:alpha val="77599"/>
              </a:srgbClr>
            </a:gs>
            <a:gs pos="100000">
              <a:srgbClr val="FFE7AB"/>
            </a:gs>
          </a:gsLst>
          <a:lin ang="0" scaled="0"/>
        </a:gra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spcAft>
              <a:spcPts val="0"/>
            </a:spcAft>
          </a:pPr>
          <a:r>
            <a:rPr lang="ru-RU" sz="1400" b="1" kern="1200" dirty="0" err="1" smtClean="0">
              <a:solidFill>
                <a:srgbClr val="3267E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МНГП</a:t>
          </a:r>
          <a:r>
            <a:rPr lang="ru-RU" sz="1400" b="1" kern="1200" dirty="0" smtClean="0">
              <a:solidFill>
                <a:srgbClr val="3267E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400" b="1" kern="1200" dirty="0" err="1" smtClean="0">
              <a:solidFill>
                <a:srgbClr val="3267E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Нижневартовского</a:t>
          </a:r>
          <a:r>
            <a:rPr lang="ru-RU" sz="1400" b="1" kern="1200" dirty="0" smtClean="0">
              <a:solidFill>
                <a:srgbClr val="3267E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района </a:t>
          </a:r>
        </a:p>
        <a:p>
          <a:pPr>
            <a:spcAft>
              <a:spcPts val="0"/>
            </a:spcAft>
          </a:pPr>
          <a:r>
            <a:rPr lang="ru-RU" sz="1400" b="0" kern="1200" dirty="0" smtClean="0">
              <a:solidFill>
                <a:srgbClr val="3267E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(утв. Думой </a:t>
          </a:r>
          <a:r>
            <a:rPr lang="ru-RU" sz="1400" b="0" kern="1200" dirty="0" err="1" smtClean="0">
              <a:solidFill>
                <a:srgbClr val="3267E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Нижневартовского</a:t>
          </a:r>
          <a:r>
            <a:rPr lang="ru-RU" sz="1400" b="0" kern="1200" dirty="0" smtClean="0">
              <a:solidFill>
                <a:srgbClr val="3267E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района от 10.07.2015 №676)</a:t>
          </a:r>
          <a:endParaRPr lang="ru-RU" sz="1400" b="0" kern="1200" dirty="0">
            <a:solidFill>
              <a:srgbClr val="3267EA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79BFA5C-ECDA-43FD-BD95-4395BD7A60E3}" type="parTrans" cxnId="{AEC795DE-F1BA-4437-9280-AB1FCB109AA9}">
      <dgm:prSet/>
      <dgm:spPr/>
      <dgm:t>
        <a:bodyPr/>
        <a:lstStyle/>
        <a:p>
          <a:endParaRPr lang="ru-RU"/>
        </a:p>
      </dgm:t>
    </dgm:pt>
    <dgm:pt modelId="{68AC1BAF-DD80-40AE-A64E-057B7607B639}" type="sibTrans" cxnId="{AEC795DE-F1BA-4437-9280-AB1FCB109AA9}">
      <dgm:prSet/>
      <dgm:spPr/>
      <dgm:t>
        <a:bodyPr/>
        <a:lstStyle/>
        <a:p>
          <a:endParaRPr lang="ru-RU"/>
        </a:p>
      </dgm:t>
    </dgm:pt>
    <dgm:pt modelId="{FCC10543-D015-48FF-AB43-CA1655032F29}">
      <dgm:prSet phldrT="[Текст]" custT="1"/>
      <dgm:spPr>
        <a:solidFill>
          <a:srgbClr val="3267EA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altLang="ru-RU" sz="13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Предельные значения расчетных показателей минимально допустимого уровня обеспеченности </a:t>
          </a:r>
          <a:r>
            <a:rPr lang="ru-RU" altLang="ru-RU" sz="1300" b="1" kern="1200" dirty="0" smtClean="0">
              <a:solidFill>
                <a:schemeClr val="bg1"/>
              </a:solidFill>
              <a:latin typeface="Arial" panose="020B0604020202020204" pitchFamily="34" charset="0"/>
            </a:rPr>
            <a:t>объектами местного значения в области образования </a:t>
          </a:r>
          <a:endParaRPr lang="ru-RU" sz="1300" b="1" kern="1200" dirty="0">
            <a:solidFill>
              <a:schemeClr val="bg1"/>
            </a:solidFill>
            <a:latin typeface="Arial" panose="020B0604020202020204" pitchFamily="34" charset="0"/>
          </a:endParaRPr>
        </a:p>
      </dgm:t>
    </dgm:pt>
    <dgm:pt modelId="{6C1D96CC-E6E3-41B3-B6AB-735578B00B65}" type="parTrans" cxnId="{EC091957-C75A-4063-B124-C712034669DA}">
      <dgm:prSet/>
      <dgm:spPr>
        <a:ln>
          <a:solidFill>
            <a:srgbClr val="3267EA"/>
          </a:solidFill>
        </a:ln>
      </dgm:spPr>
      <dgm:t>
        <a:bodyPr/>
        <a:lstStyle/>
        <a:p>
          <a:endParaRPr lang="ru-RU"/>
        </a:p>
      </dgm:t>
    </dgm:pt>
    <dgm:pt modelId="{5FD3A5A9-CF26-448C-8D54-40989A06C427}" type="sibTrans" cxnId="{EC091957-C75A-4063-B124-C712034669DA}">
      <dgm:prSet/>
      <dgm:spPr/>
      <dgm:t>
        <a:bodyPr/>
        <a:lstStyle/>
        <a:p>
          <a:endParaRPr lang="ru-RU"/>
        </a:p>
      </dgm:t>
    </dgm:pt>
    <dgm:pt modelId="{01589663-E277-48E3-BCD4-5CCC21107617}">
      <dgm:prSet phldrT="[Текст]" custT="1"/>
      <dgm:spPr>
        <a:solidFill>
          <a:srgbClr val="3267EA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altLang="ru-RU" sz="13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Предельные значения расчетных показателей максимально допустимого уровня территориальной доступности объектов</a:t>
          </a:r>
          <a:endParaRPr lang="ru-RU" sz="1300" kern="1200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9352C2A-6913-4CB3-8925-2FD9359E4ED9}" type="parTrans" cxnId="{FF0D79E8-C7D0-426E-9D9D-9A5E3842C0C7}">
      <dgm:prSet/>
      <dgm:spPr>
        <a:ln>
          <a:solidFill>
            <a:srgbClr val="3267EA"/>
          </a:solidFill>
        </a:ln>
      </dgm:spPr>
      <dgm:t>
        <a:bodyPr/>
        <a:lstStyle/>
        <a:p>
          <a:endParaRPr lang="ru-RU"/>
        </a:p>
      </dgm:t>
    </dgm:pt>
    <dgm:pt modelId="{C9BD3B19-D444-4B0F-8B24-CC69D637241C}" type="sibTrans" cxnId="{FF0D79E8-C7D0-426E-9D9D-9A5E3842C0C7}">
      <dgm:prSet/>
      <dgm:spPr/>
      <dgm:t>
        <a:bodyPr/>
        <a:lstStyle/>
        <a:p>
          <a:endParaRPr lang="ru-RU"/>
        </a:p>
      </dgm:t>
    </dgm:pt>
    <dgm:pt modelId="{5A5A76E1-F889-42DB-A81E-48AFF88F40E6}">
      <dgm:prSet phldrT="[Текст]" custT="1"/>
      <dgm:spPr>
        <a:gradFill rotWithShape="0">
          <a:gsLst>
            <a:gs pos="0">
              <a:srgbClr val="FFA63B"/>
            </a:gs>
            <a:gs pos="56000">
              <a:srgbClr val="FFD46E">
                <a:alpha val="77599"/>
              </a:srgbClr>
            </a:gs>
            <a:gs pos="100000">
              <a:srgbClr val="FFE7AB"/>
            </a:gs>
          </a:gsLst>
          <a:lin ang="0" scaled="0"/>
        </a:gra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spcAft>
              <a:spcPts val="0"/>
            </a:spcAft>
          </a:pPr>
          <a:r>
            <a:rPr lang="ru-RU" sz="1400" b="1" kern="1200" dirty="0" err="1" smtClean="0">
              <a:solidFill>
                <a:srgbClr val="3267E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РНГП</a:t>
          </a:r>
          <a:r>
            <a:rPr lang="ru-RU" sz="1400" b="1" kern="1200" dirty="0" smtClean="0">
              <a:solidFill>
                <a:srgbClr val="3267E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400" b="1" kern="1200" dirty="0" err="1" smtClean="0">
              <a:solidFill>
                <a:srgbClr val="3267E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ХМАО</a:t>
          </a:r>
          <a:r>
            <a:rPr lang="ru-RU" sz="1400" b="1" kern="1200" dirty="0" smtClean="0">
              <a:solidFill>
                <a:srgbClr val="3267E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-Югры </a:t>
          </a:r>
        </a:p>
        <a:p>
          <a:pPr>
            <a:spcAft>
              <a:spcPts val="0"/>
            </a:spcAft>
          </a:pPr>
          <a:r>
            <a:rPr lang="ru-RU" sz="1400" b="0" kern="1200" dirty="0" smtClean="0">
              <a:solidFill>
                <a:srgbClr val="3267E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(утв. Постановлением Правительства </a:t>
          </a:r>
          <a:r>
            <a:rPr lang="ru-RU" sz="1400" b="0" kern="1200" dirty="0" err="1" smtClean="0">
              <a:solidFill>
                <a:srgbClr val="3267E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ХМАО</a:t>
          </a:r>
          <a:r>
            <a:rPr lang="ru-RU" sz="1400" b="0" kern="1200" dirty="0" smtClean="0">
              <a:solidFill>
                <a:srgbClr val="3267E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-Югры от 29.12.2004 №534-п)</a:t>
          </a:r>
          <a:endParaRPr lang="ru-RU" sz="1400" b="0" kern="1200" dirty="0">
            <a:solidFill>
              <a:srgbClr val="3267EA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7A07A68-E8C0-47C1-91BB-066E6CA15FE5}" type="sibTrans" cxnId="{C3392910-6D50-41A9-A9F7-59D0E9731FF4}">
      <dgm:prSet/>
      <dgm:spPr/>
      <dgm:t>
        <a:bodyPr/>
        <a:lstStyle/>
        <a:p>
          <a:endParaRPr lang="ru-RU"/>
        </a:p>
      </dgm:t>
    </dgm:pt>
    <dgm:pt modelId="{F996F319-9EF1-401B-AC57-0113E0EDA0A6}" type="parTrans" cxnId="{C3392910-6D50-41A9-A9F7-59D0E9731FF4}">
      <dgm:prSet/>
      <dgm:spPr/>
      <dgm:t>
        <a:bodyPr/>
        <a:lstStyle/>
        <a:p>
          <a:endParaRPr lang="ru-RU"/>
        </a:p>
      </dgm:t>
    </dgm:pt>
    <dgm:pt modelId="{605A6ED5-955C-4404-BA23-9E0B84977DD8}" type="pres">
      <dgm:prSet presAssocID="{74AEED65-1ADE-45B4-8008-779149F10FA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9F87663-C24D-442A-9E1C-EF31C50944FC}" type="pres">
      <dgm:prSet presAssocID="{5A5A76E1-F889-42DB-A81E-48AFF88F40E6}" presName="root" presStyleCnt="0"/>
      <dgm:spPr/>
    </dgm:pt>
    <dgm:pt modelId="{C4C5CC0D-471B-4348-8198-5860DC7FB638}" type="pres">
      <dgm:prSet presAssocID="{5A5A76E1-F889-42DB-A81E-48AFF88F40E6}" presName="rootComposite" presStyleCnt="0"/>
      <dgm:spPr/>
    </dgm:pt>
    <dgm:pt modelId="{7B223146-2E0C-4878-8538-552D0A5EF311}" type="pres">
      <dgm:prSet presAssocID="{5A5A76E1-F889-42DB-A81E-48AFF88F40E6}" presName="rootText" presStyleLbl="node1" presStyleIdx="0" presStyleCnt="2" custScaleX="134993" custScaleY="86135" custLinFactNeighborX="-14021" custLinFactNeighborY="-159"/>
      <dgm:spPr/>
      <dgm:t>
        <a:bodyPr/>
        <a:lstStyle/>
        <a:p>
          <a:endParaRPr lang="ru-RU"/>
        </a:p>
      </dgm:t>
    </dgm:pt>
    <dgm:pt modelId="{F0E2F9C4-0D1B-441B-BBCD-6C152B94F767}" type="pres">
      <dgm:prSet presAssocID="{5A5A76E1-F889-42DB-A81E-48AFF88F40E6}" presName="rootConnector" presStyleLbl="node1" presStyleIdx="0" presStyleCnt="2"/>
      <dgm:spPr/>
      <dgm:t>
        <a:bodyPr/>
        <a:lstStyle/>
        <a:p>
          <a:endParaRPr lang="ru-RU"/>
        </a:p>
      </dgm:t>
    </dgm:pt>
    <dgm:pt modelId="{09457E8C-7A0A-4AD4-8562-B24F665AA625}" type="pres">
      <dgm:prSet presAssocID="{5A5A76E1-F889-42DB-A81E-48AFF88F40E6}" presName="childShape" presStyleCnt="0"/>
      <dgm:spPr/>
    </dgm:pt>
    <dgm:pt modelId="{27223380-FE88-4DF4-B0D1-5D3DD45C5495}" type="pres">
      <dgm:prSet presAssocID="{7901D9BE-EC94-4962-8832-F5AF8576026F}" presName="Name13" presStyleLbl="parChTrans1D2" presStyleIdx="0" presStyleCnt="4"/>
      <dgm:spPr/>
      <dgm:t>
        <a:bodyPr/>
        <a:lstStyle/>
        <a:p>
          <a:endParaRPr lang="ru-RU"/>
        </a:p>
      </dgm:t>
    </dgm:pt>
    <dgm:pt modelId="{DA435686-31D1-422E-A4DF-811E6AFEEDD5}" type="pres">
      <dgm:prSet presAssocID="{D61437C3-B4EE-4B6A-92C4-C4B088E4626E}" presName="childText" presStyleLbl="bgAcc1" presStyleIdx="0" presStyleCnt="4" custScaleX="137494" custScaleY="154339" custLinFactNeighborX="-5147" custLinFactNeighborY="-1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F7B29-5E64-4F7A-A812-15012F6831A9}" type="pres">
      <dgm:prSet presAssocID="{247CACA2-F5B2-4651-B5DD-B310E4050C4D}" presName="Name13" presStyleLbl="parChTrans1D2" presStyleIdx="1" presStyleCnt="4"/>
      <dgm:spPr/>
      <dgm:t>
        <a:bodyPr/>
        <a:lstStyle/>
        <a:p>
          <a:endParaRPr lang="ru-RU"/>
        </a:p>
      </dgm:t>
    </dgm:pt>
    <dgm:pt modelId="{DE6772F4-2E14-4035-8C43-71E6AE220FE4}" type="pres">
      <dgm:prSet presAssocID="{807F0E5E-343E-4669-B838-62FB27823B93}" presName="childText" presStyleLbl="bgAcc1" presStyleIdx="1" presStyleCnt="4" custScaleX="139996" custLinFactNeighborX="-5147" custLinFactNeighborY="-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6EF158-5A87-4A0A-A001-4E9AE024E663}" type="pres">
      <dgm:prSet presAssocID="{3F2934DC-2978-479F-8AA8-D2FE96471FB1}" presName="root" presStyleCnt="0"/>
      <dgm:spPr/>
    </dgm:pt>
    <dgm:pt modelId="{F70EAC74-550C-4777-BE90-51984E7B8517}" type="pres">
      <dgm:prSet presAssocID="{3F2934DC-2978-479F-8AA8-D2FE96471FB1}" presName="rootComposite" presStyleCnt="0"/>
      <dgm:spPr/>
    </dgm:pt>
    <dgm:pt modelId="{8A4F9AF0-E06D-4FF0-B093-01187BEDAA4D}" type="pres">
      <dgm:prSet presAssocID="{3F2934DC-2978-479F-8AA8-D2FE96471FB1}" presName="rootText" presStyleLbl="node1" presStyleIdx="1" presStyleCnt="2" custScaleX="146443" custScaleY="84929"/>
      <dgm:spPr/>
      <dgm:t>
        <a:bodyPr/>
        <a:lstStyle/>
        <a:p>
          <a:endParaRPr lang="ru-RU"/>
        </a:p>
      </dgm:t>
    </dgm:pt>
    <dgm:pt modelId="{FB7A3437-4BE7-497C-8B13-6DCF595AD220}" type="pres">
      <dgm:prSet presAssocID="{3F2934DC-2978-479F-8AA8-D2FE96471FB1}" presName="rootConnector" presStyleLbl="node1" presStyleIdx="1" presStyleCnt="2"/>
      <dgm:spPr/>
      <dgm:t>
        <a:bodyPr/>
        <a:lstStyle/>
        <a:p>
          <a:endParaRPr lang="ru-RU"/>
        </a:p>
      </dgm:t>
    </dgm:pt>
    <dgm:pt modelId="{0A5798BC-C98F-499D-AB2C-17671EF8E597}" type="pres">
      <dgm:prSet presAssocID="{3F2934DC-2978-479F-8AA8-D2FE96471FB1}" presName="childShape" presStyleCnt="0"/>
      <dgm:spPr/>
    </dgm:pt>
    <dgm:pt modelId="{39E35EF1-3A28-4261-98D0-78D54A0C67B2}" type="pres">
      <dgm:prSet presAssocID="{6C1D96CC-E6E3-41B3-B6AB-735578B00B65}" presName="Name13" presStyleLbl="parChTrans1D2" presStyleIdx="2" presStyleCnt="4"/>
      <dgm:spPr/>
      <dgm:t>
        <a:bodyPr/>
        <a:lstStyle/>
        <a:p>
          <a:endParaRPr lang="ru-RU"/>
        </a:p>
      </dgm:t>
    </dgm:pt>
    <dgm:pt modelId="{FC1A2B86-8931-46C3-979B-99611E724F93}" type="pres">
      <dgm:prSet presAssocID="{FCC10543-D015-48FF-AB43-CA1655032F29}" presName="childText" presStyleLbl="bgAcc1" presStyleIdx="2" presStyleCnt="4" custScaleX="145988" custScaleY="152634" custLinFactNeighborX="7010" custLinFactNeighborY="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66ECB2-C496-47A1-A414-E70B4FC69018}" type="pres">
      <dgm:prSet presAssocID="{B9352C2A-6913-4CB3-8925-2FD9359E4ED9}" presName="Name13" presStyleLbl="parChTrans1D2" presStyleIdx="3" presStyleCnt="4"/>
      <dgm:spPr/>
      <dgm:t>
        <a:bodyPr/>
        <a:lstStyle/>
        <a:p>
          <a:endParaRPr lang="ru-RU"/>
        </a:p>
      </dgm:t>
    </dgm:pt>
    <dgm:pt modelId="{1C1BA399-75CB-40BD-8E90-09119A7F6E6A}" type="pres">
      <dgm:prSet presAssocID="{01589663-E277-48E3-BCD4-5CCC21107617}" presName="childText" presStyleLbl="bgAcc1" presStyleIdx="3" presStyleCnt="4" custScaleX="145449" custLinFactNeighborX="6147" custLinFactNeighborY="21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D20207-B713-49E9-8D77-7DF7E3A6C4DE}" type="presOf" srcId="{3F2934DC-2978-479F-8AA8-D2FE96471FB1}" destId="{FB7A3437-4BE7-497C-8B13-6DCF595AD220}" srcOrd="1" destOrd="0" presId="urn:microsoft.com/office/officeart/2005/8/layout/hierarchy3"/>
    <dgm:cxn modelId="{EC091957-C75A-4063-B124-C712034669DA}" srcId="{3F2934DC-2978-479F-8AA8-D2FE96471FB1}" destId="{FCC10543-D015-48FF-AB43-CA1655032F29}" srcOrd="0" destOrd="0" parTransId="{6C1D96CC-E6E3-41B3-B6AB-735578B00B65}" sibTransId="{5FD3A5A9-CF26-448C-8D54-40989A06C427}"/>
    <dgm:cxn modelId="{86D4EC81-6EB2-49F2-AB60-EDB3CEC7D51A}" type="presOf" srcId="{3F2934DC-2978-479F-8AA8-D2FE96471FB1}" destId="{8A4F9AF0-E06D-4FF0-B093-01187BEDAA4D}" srcOrd="0" destOrd="0" presId="urn:microsoft.com/office/officeart/2005/8/layout/hierarchy3"/>
    <dgm:cxn modelId="{FF0D79E8-C7D0-426E-9D9D-9A5E3842C0C7}" srcId="{3F2934DC-2978-479F-8AA8-D2FE96471FB1}" destId="{01589663-E277-48E3-BCD4-5CCC21107617}" srcOrd="1" destOrd="0" parTransId="{B9352C2A-6913-4CB3-8925-2FD9359E4ED9}" sibTransId="{C9BD3B19-D444-4B0F-8B24-CC69D637241C}"/>
    <dgm:cxn modelId="{92AF8AB6-EA63-4A31-826B-60FBB22294DF}" srcId="{5A5A76E1-F889-42DB-A81E-48AFF88F40E6}" destId="{807F0E5E-343E-4669-B838-62FB27823B93}" srcOrd="1" destOrd="0" parTransId="{247CACA2-F5B2-4651-B5DD-B310E4050C4D}" sibTransId="{AD1A2798-42C2-460D-8D14-BD32BD6F40A7}"/>
    <dgm:cxn modelId="{C3392910-6D50-41A9-A9F7-59D0E9731FF4}" srcId="{74AEED65-1ADE-45B4-8008-779149F10FA8}" destId="{5A5A76E1-F889-42DB-A81E-48AFF88F40E6}" srcOrd="0" destOrd="0" parTransId="{F996F319-9EF1-401B-AC57-0113E0EDA0A6}" sibTransId="{B7A07A68-E8C0-47C1-91BB-066E6CA15FE5}"/>
    <dgm:cxn modelId="{999C5244-BDA2-4D15-94B3-492A509E495A}" type="presOf" srcId="{D61437C3-B4EE-4B6A-92C4-C4B088E4626E}" destId="{DA435686-31D1-422E-A4DF-811E6AFEEDD5}" srcOrd="0" destOrd="0" presId="urn:microsoft.com/office/officeart/2005/8/layout/hierarchy3"/>
    <dgm:cxn modelId="{96711442-6849-4CD0-95CE-BE14CAC38E5B}" type="presOf" srcId="{5A5A76E1-F889-42DB-A81E-48AFF88F40E6}" destId="{F0E2F9C4-0D1B-441B-BBCD-6C152B94F767}" srcOrd="1" destOrd="0" presId="urn:microsoft.com/office/officeart/2005/8/layout/hierarchy3"/>
    <dgm:cxn modelId="{FE443360-69FE-467E-A28E-A871FD273467}" type="presOf" srcId="{5A5A76E1-F889-42DB-A81E-48AFF88F40E6}" destId="{7B223146-2E0C-4878-8538-552D0A5EF311}" srcOrd="0" destOrd="0" presId="urn:microsoft.com/office/officeart/2005/8/layout/hierarchy3"/>
    <dgm:cxn modelId="{8B0DDBF6-A955-488D-84F5-47E09694B9B9}" type="presOf" srcId="{FCC10543-D015-48FF-AB43-CA1655032F29}" destId="{FC1A2B86-8931-46C3-979B-99611E724F93}" srcOrd="0" destOrd="0" presId="urn:microsoft.com/office/officeart/2005/8/layout/hierarchy3"/>
    <dgm:cxn modelId="{0838756B-B23C-4D1E-88A8-5028B158DF7D}" srcId="{5A5A76E1-F889-42DB-A81E-48AFF88F40E6}" destId="{D61437C3-B4EE-4B6A-92C4-C4B088E4626E}" srcOrd="0" destOrd="0" parTransId="{7901D9BE-EC94-4962-8832-F5AF8576026F}" sibTransId="{DA8178C6-3EAB-457C-BBDA-62202A634EF7}"/>
    <dgm:cxn modelId="{AEC795DE-F1BA-4437-9280-AB1FCB109AA9}" srcId="{74AEED65-1ADE-45B4-8008-779149F10FA8}" destId="{3F2934DC-2978-479F-8AA8-D2FE96471FB1}" srcOrd="1" destOrd="0" parTransId="{179BFA5C-ECDA-43FD-BD95-4395BD7A60E3}" sibTransId="{68AC1BAF-DD80-40AE-A64E-057B7607B639}"/>
    <dgm:cxn modelId="{F81A9F72-84D3-45D5-AEBF-0411849F2EA2}" type="presOf" srcId="{247CACA2-F5B2-4651-B5DD-B310E4050C4D}" destId="{21BF7B29-5E64-4F7A-A812-15012F6831A9}" srcOrd="0" destOrd="0" presId="urn:microsoft.com/office/officeart/2005/8/layout/hierarchy3"/>
    <dgm:cxn modelId="{6DD48205-2F57-4ACA-8188-E36D4D28E6A1}" type="presOf" srcId="{7901D9BE-EC94-4962-8832-F5AF8576026F}" destId="{27223380-FE88-4DF4-B0D1-5D3DD45C5495}" srcOrd="0" destOrd="0" presId="urn:microsoft.com/office/officeart/2005/8/layout/hierarchy3"/>
    <dgm:cxn modelId="{F030F3CC-A9F4-456A-9C03-2A4CF18A36C3}" type="presOf" srcId="{74AEED65-1ADE-45B4-8008-779149F10FA8}" destId="{605A6ED5-955C-4404-BA23-9E0B84977DD8}" srcOrd="0" destOrd="0" presId="urn:microsoft.com/office/officeart/2005/8/layout/hierarchy3"/>
    <dgm:cxn modelId="{4608276F-47C7-4E62-A014-6C4B8E212E93}" type="presOf" srcId="{807F0E5E-343E-4669-B838-62FB27823B93}" destId="{DE6772F4-2E14-4035-8C43-71E6AE220FE4}" srcOrd="0" destOrd="0" presId="urn:microsoft.com/office/officeart/2005/8/layout/hierarchy3"/>
    <dgm:cxn modelId="{3306B178-DC54-4787-8B03-A71B20676DB9}" type="presOf" srcId="{B9352C2A-6913-4CB3-8925-2FD9359E4ED9}" destId="{B466ECB2-C496-47A1-A414-E70B4FC69018}" srcOrd="0" destOrd="0" presId="urn:microsoft.com/office/officeart/2005/8/layout/hierarchy3"/>
    <dgm:cxn modelId="{ABED6389-C6A9-4CDD-96D0-9F690A4C3352}" type="presOf" srcId="{01589663-E277-48E3-BCD4-5CCC21107617}" destId="{1C1BA399-75CB-40BD-8E90-09119A7F6E6A}" srcOrd="0" destOrd="0" presId="urn:microsoft.com/office/officeart/2005/8/layout/hierarchy3"/>
    <dgm:cxn modelId="{731DFA64-BC28-46C4-886C-C37F29A4A977}" type="presOf" srcId="{6C1D96CC-E6E3-41B3-B6AB-735578B00B65}" destId="{39E35EF1-3A28-4261-98D0-78D54A0C67B2}" srcOrd="0" destOrd="0" presId="urn:microsoft.com/office/officeart/2005/8/layout/hierarchy3"/>
    <dgm:cxn modelId="{226F61E6-9E3C-402F-B09E-5928E103BCC6}" type="presParOf" srcId="{605A6ED5-955C-4404-BA23-9E0B84977DD8}" destId="{69F87663-C24D-442A-9E1C-EF31C50944FC}" srcOrd="0" destOrd="0" presId="urn:microsoft.com/office/officeart/2005/8/layout/hierarchy3"/>
    <dgm:cxn modelId="{42383EE8-287F-4614-A371-D1B1502359F6}" type="presParOf" srcId="{69F87663-C24D-442A-9E1C-EF31C50944FC}" destId="{C4C5CC0D-471B-4348-8198-5860DC7FB638}" srcOrd="0" destOrd="0" presId="urn:microsoft.com/office/officeart/2005/8/layout/hierarchy3"/>
    <dgm:cxn modelId="{14814BC3-7500-44CC-AC1B-10EBC7FE589C}" type="presParOf" srcId="{C4C5CC0D-471B-4348-8198-5860DC7FB638}" destId="{7B223146-2E0C-4878-8538-552D0A5EF311}" srcOrd="0" destOrd="0" presId="urn:microsoft.com/office/officeart/2005/8/layout/hierarchy3"/>
    <dgm:cxn modelId="{666E4ED1-0C39-4CA2-B76B-9CD00E32A389}" type="presParOf" srcId="{C4C5CC0D-471B-4348-8198-5860DC7FB638}" destId="{F0E2F9C4-0D1B-441B-BBCD-6C152B94F767}" srcOrd="1" destOrd="0" presId="urn:microsoft.com/office/officeart/2005/8/layout/hierarchy3"/>
    <dgm:cxn modelId="{EF0947F1-B2BC-4C83-B4B7-8724B105FB07}" type="presParOf" srcId="{69F87663-C24D-442A-9E1C-EF31C50944FC}" destId="{09457E8C-7A0A-4AD4-8562-B24F665AA625}" srcOrd="1" destOrd="0" presId="urn:microsoft.com/office/officeart/2005/8/layout/hierarchy3"/>
    <dgm:cxn modelId="{97630A55-8A5A-448C-83D9-37D29E61C8D3}" type="presParOf" srcId="{09457E8C-7A0A-4AD4-8562-B24F665AA625}" destId="{27223380-FE88-4DF4-B0D1-5D3DD45C5495}" srcOrd="0" destOrd="0" presId="urn:microsoft.com/office/officeart/2005/8/layout/hierarchy3"/>
    <dgm:cxn modelId="{01A08F68-B1C2-4041-9645-9DF45CD8874E}" type="presParOf" srcId="{09457E8C-7A0A-4AD4-8562-B24F665AA625}" destId="{DA435686-31D1-422E-A4DF-811E6AFEEDD5}" srcOrd="1" destOrd="0" presId="urn:microsoft.com/office/officeart/2005/8/layout/hierarchy3"/>
    <dgm:cxn modelId="{98BDB056-E1D9-411F-91AE-64E2CBA88157}" type="presParOf" srcId="{09457E8C-7A0A-4AD4-8562-B24F665AA625}" destId="{21BF7B29-5E64-4F7A-A812-15012F6831A9}" srcOrd="2" destOrd="0" presId="urn:microsoft.com/office/officeart/2005/8/layout/hierarchy3"/>
    <dgm:cxn modelId="{E12118AA-B645-48B9-A194-7325FDF694FF}" type="presParOf" srcId="{09457E8C-7A0A-4AD4-8562-B24F665AA625}" destId="{DE6772F4-2E14-4035-8C43-71E6AE220FE4}" srcOrd="3" destOrd="0" presId="urn:microsoft.com/office/officeart/2005/8/layout/hierarchy3"/>
    <dgm:cxn modelId="{9EA9311D-6F12-4D37-8948-D8248C94BD20}" type="presParOf" srcId="{605A6ED5-955C-4404-BA23-9E0B84977DD8}" destId="{DA6EF158-5A87-4A0A-A001-4E9AE024E663}" srcOrd="1" destOrd="0" presId="urn:microsoft.com/office/officeart/2005/8/layout/hierarchy3"/>
    <dgm:cxn modelId="{93B94F4A-72D6-4D2E-BB7E-B14DFB411AF1}" type="presParOf" srcId="{DA6EF158-5A87-4A0A-A001-4E9AE024E663}" destId="{F70EAC74-550C-4777-BE90-51984E7B8517}" srcOrd="0" destOrd="0" presId="urn:microsoft.com/office/officeart/2005/8/layout/hierarchy3"/>
    <dgm:cxn modelId="{C8DD61A6-88A4-4453-80C6-1426AF87823A}" type="presParOf" srcId="{F70EAC74-550C-4777-BE90-51984E7B8517}" destId="{8A4F9AF0-E06D-4FF0-B093-01187BEDAA4D}" srcOrd="0" destOrd="0" presId="urn:microsoft.com/office/officeart/2005/8/layout/hierarchy3"/>
    <dgm:cxn modelId="{FE426663-108A-4B25-A667-D992EF942E8A}" type="presParOf" srcId="{F70EAC74-550C-4777-BE90-51984E7B8517}" destId="{FB7A3437-4BE7-497C-8B13-6DCF595AD220}" srcOrd="1" destOrd="0" presId="urn:microsoft.com/office/officeart/2005/8/layout/hierarchy3"/>
    <dgm:cxn modelId="{572EBECE-9B2A-480F-B7AC-B95476FD722B}" type="presParOf" srcId="{DA6EF158-5A87-4A0A-A001-4E9AE024E663}" destId="{0A5798BC-C98F-499D-AB2C-17671EF8E597}" srcOrd="1" destOrd="0" presId="urn:microsoft.com/office/officeart/2005/8/layout/hierarchy3"/>
    <dgm:cxn modelId="{D431D833-505B-4E4C-AC0B-F4B304448312}" type="presParOf" srcId="{0A5798BC-C98F-499D-AB2C-17671EF8E597}" destId="{39E35EF1-3A28-4261-98D0-78D54A0C67B2}" srcOrd="0" destOrd="0" presId="urn:microsoft.com/office/officeart/2005/8/layout/hierarchy3"/>
    <dgm:cxn modelId="{E6AB4EA9-CCCC-403E-BA2A-A0745AA34037}" type="presParOf" srcId="{0A5798BC-C98F-499D-AB2C-17671EF8E597}" destId="{FC1A2B86-8931-46C3-979B-99611E724F93}" srcOrd="1" destOrd="0" presId="urn:microsoft.com/office/officeart/2005/8/layout/hierarchy3"/>
    <dgm:cxn modelId="{EB52675E-916D-4DED-9A81-0D5093B6CD36}" type="presParOf" srcId="{0A5798BC-C98F-499D-AB2C-17671EF8E597}" destId="{B466ECB2-C496-47A1-A414-E70B4FC69018}" srcOrd="2" destOrd="0" presId="urn:microsoft.com/office/officeart/2005/8/layout/hierarchy3"/>
    <dgm:cxn modelId="{C8D65494-0C69-4BAF-BC83-C04E457251C4}" type="presParOf" srcId="{0A5798BC-C98F-499D-AB2C-17671EF8E597}" destId="{1C1BA399-75CB-40BD-8E90-09119A7F6E6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B4E68-CFBE-4469-94AE-B8B7530FDFC3}">
      <dsp:nvSpPr>
        <dsp:cNvPr id="0" name=""/>
        <dsp:cNvSpPr/>
      </dsp:nvSpPr>
      <dsp:spPr>
        <a:xfrm>
          <a:off x="1328456" y="-411"/>
          <a:ext cx="4616366" cy="4838501"/>
        </a:xfrm>
        <a:prstGeom prst="ellipse">
          <a:avLst/>
        </a:prstGeom>
        <a:solidFill>
          <a:srgbClr val="E69614"/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i="0" kern="1200" dirty="0"/>
        </a:p>
      </dsp:txBody>
      <dsp:txXfrm>
        <a:off x="2991272" y="241513"/>
        <a:ext cx="1290736" cy="725775"/>
      </dsp:txXfrm>
    </dsp:sp>
    <dsp:sp modelId="{6A7ADEC6-8064-4A23-9326-E2777C9C6972}">
      <dsp:nvSpPr>
        <dsp:cNvPr id="0" name=""/>
        <dsp:cNvSpPr/>
      </dsp:nvSpPr>
      <dsp:spPr>
        <a:xfrm>
          <a:off x="1493087" y="789580"/>
          <a:ext cx="4295544" cy="4007092"/>
        </a:xfrm>
        <a:prstGeom prst="ellipse">
          <a:avLst/>
        </a:prstGeom>
        <a:solidFill>
          <a:srgbClr val="3267EA"/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FFFFFF"/>
            </a:solidFill>
            <a:latin typeface="Arial" pitchFamily="34" charset="0"/>
            <a:ea typeface="+mn-ea"/>
            <a:cs typeface="Arial" panose="020B0604020202020204" pitchFamily="34" charset="0"/>
          </a:endParaRPr>
        </a:p>
      </dsp:txBody>
      <dsp:txXfrm>
        <a:off x="2890212" y="1030006"/>
        <a:ext cx="1501292" cy="721276"/>
      </dsp:txXfrm>
    </dsp:sp>
    <dsp:sp modelId="{47D61296-D488-4293-B9C1-EC44DA9B92DB}">
      <dsp:nvSpPr>
        <dsp:cNvPr id="0" name=""/>
        <dsp:cNvSpPr/>
      </dsp:nvSpPr>
      <dsp:spPr>
        <a:xfrm>
          <a:off x="1804420" y="1754842"/>
          <a:ext cx="3499311" cy="3137381"/>
        </a:xfrm>
        <a:prstGeom prst="ellipse">
          <a:avLst/>
        </a:prstGeom>
        <a:solidFill>
          <a:srgbClr val="008600"/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>
            <a:solidFill>
              <a:srgbClr val="FFFFFF"/>
            </a:solidFill>
            <a:latin typeface="Arial" pitchFamily="34" charset="0"/>
            <a:ea typeface="+mn-ea"/>
            <a:cs typeface="Arial" panose="020B0604020202020204" pitchFamily="34" charset="0"/>
          </a:endParaRPr>
        </a:p>
      </dsp:txBody>
      <dsp:txXfrm>
        <a:off x="2738736" y="1990146"/>
        <a:ext cx="1630678" cy="705910"/>
      </dsp:txXfrm>
    </dsp:sp>
    <dsp:sp modelId="{41E9E272-CD06-40A9-81C3-F8CB398CD274}">
      <dsp:nvSpPr>
        <dsp:cNvPr id="0" name=""/>
        <dsp:cNvSpPr/>
      </dsp:nvSpPr>
      <dsp:spPr>
        <a:xfrm>
          <a:off x="2553764" y="2903101"/>
          <a:ext cx="2025900" cy="1935400"/>
        </a:xfrm>
        <a:prstGeom prst="ellipse">
          <a:avLst/>
        </a:prstGeom>
        <a:solidFill>
          <a:srgbClr val="FF7D7D"/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i="0" kern="1200" dirty="0"/>
        </a:p>
      </dsp:txBody>
      <dsp:txXfrm>
        <a:off x="2850450" y="3386951"/>
        <a:ext cx="1432527" cy="967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0.29815</cdr:x>
      <cdr:y>0.14173</cdr:y>
    </cdr:from>
    <cdr:to>
      <cdr:x>0.73379</cdr:x>
      <cdr:y>0.18671</cdr:y>
    </cdr:to>
    <cdr:sp macro="" textlink="">
      <cdr:nvSpPr>
        <cdr:cNvPr id="4" name="Rectangle 18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83430" y="583456"/>
          <a:ext cx="1583038" cy="1851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="horz" wrap="square" lIns="0" tIns="0" rIns="0" bIns="0" numCol="1" anchor="t" anchorCtr="0" compatLnSpc="1">
          <a:prstTxWarp prst="textNoShape">
            <a:avLst/>
          </a:prstTxWarp>
          <a:spAutoFit/>
        </a:bodyPr>
        <a:lstStyle xmlns:a="http://schemas.openxmlformats.org/drawingml/2006/main">
          <a:defPPr>
            <a:defRPr lang="ru-RU"/>
          </a:defPPr>
          <a:lvl1pPr marL="0" algn="l" defTabSz="791413" rtl="0" eaLnBrk="1" latinLnBrk="0" hangingPunct="1">
            <a:defRPr sz="1558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395707" algn="l" defTabSz="791413" rtl="0" eaLnBrk="1" latinLnBrk="0" hangingPunct="1">
            <a:defRPr sz="1558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791413" algn="l" defTabSz="791413" rtl="0" eaLnBrk="1" latinLnBrk="0" hangingPunct="1">
            <a:defRPr sz="1558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187120" algn="l" defTabSz="791413" rtl="0" eaLnBrk="1" latinLnBrk="0" hangingPunct="1">
            <a:defRPr sz="1558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582826" algn="l" defTabSz="791413" rtl="0" eaLnBrk="1" latinLnBrk="0" hangingPunct="1">
            <a:defRPr sz="1558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1978533" algn="l" defTabSz="791413" rtl="0" eaLnBrk="1" latinLnBrk="0" hangingPunct="1">
            <a:defRPr sz="1558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374240" algn="l" defTabSz="791413" rtl="0" eaLnBrk="1" latinLnBrk="0" hangingPunct="1">
            <a:defRPr sz="1558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2769946" algn="l" defTabSz="791413" rtl="0" eaLnBrk="1" latinLnBrk="0" hangingPunct="1">
            <a:defRPr sz="1558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165653" algn="l" defTabSz="791413" rtl="0" eaLnBrk="1" latinLnBrk="0" hangingPunct="1">
            <a:defRPr sz="1558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(-409</a:t>
          </a:r>
          <a:r>
            <a:rPr kumimoji="0" lang="ru-RU" altLang="ru-RU" sz="1200" b="0" i="0" u="none" strike="noStrike" cap="none" normalizeH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мест</a:t>
          </a:r>
          <a:r>
            <a: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kumimoji="0" lang="ru-RU" altLang="ru-RU" sz="1800" b="0" i="0" u="none" strike="noStrike" cap="none" normalizeH="0" baseline="0" dirty="0" smtClean="0">
            <a:ln>
              <a:noFill/>
            </a:ln>
            <a:solidFill>
              <a:srgbClr val="E69614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0.24897</cdr:x>
      <cdr:y>0.05797</cdr:y>
    </cdr:from>
    <cdr:to>
      <cdr:x>0.78484</cdr:x>
      <cdr:y>0.10283</cdr:y>
    </cdr:to>
    <cdr:sp macro="" textlink="">
      <cdr:nvSpPr>
        <cdr:cNvPr id="5" name="Rectangle 18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04697" y="238621"/>
          <a:ext cx="1947256" cy="1846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="horz" wrap="square" lIns="0" tIns="0" rIns="0" bIns="0" numCol="1" anchor="t" anchorCtr="0" compatLnSpc="1">
          <a:prstTxWarp prst="textNoShape">
            <a:avLst/>
          </a:prstTxWarp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(-648 кв. м зеркала воды)</a:t>
          </a:r>
          <a:endParaRPr kumimoji="0" lang="ru-RU" altLang="ru-RU" sz="1800" b="0" i="0" u="none" strike="noStrike" cap="none" normalizeH="0" baseline="0" dirty="0" smtClean="0">
            <a:ln>
              <a:noFill/>
            </a:ln>
            <a:solidFill>
              <a:srgbClr val="E69614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0.36499</cdr:x>
      <cdr:y>0.22731</cdr:y>
    </cdr:from>
    <cdr:to>
      <cdr:x>0.80064</cdr:x>
      <cdr:y>0.27229</cdr:y>
    </cdr:to>
    <cdr:sp macro="" textlink="">
      <cdr:nvSpPr>
        <cdr:cNvPr id="6" name="Rectangle 18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26322" y="935752"/>
          <a:ext cx="1583075" cy="1851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="horz" wrap="square" lIns="0" tIns="0" rIns="0" bIns="0" numCol="1" anchor="t" anchorCtr="0" compatLnSpc="1">
          <a:prstTxWarp prst="textNoShape">
            <a:avLst/>
          </a:prstTxWarp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(-8,3 тыс.</a:t>
          </a:r>
          <a:r>
            <a:rPr kumimoji="0" lang="ru-RU" altLang="ru-RU" sz="1200" b="0" i="0" u="none" strike="noStrike" cap="none" normalizeH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кв. м</a:t>
          </a:r>
          <a:r>
            <a: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kumimoji="0" lang="ru-RU" altLang="ru-RU" sz="1800" b="0" i="0" u="none" strike="noStrike" cap="none" normalizeH="0" baseline="0" dirty="0" smtClean="0">
            <a:ln>
              <a:noFill/>
            </a:ln>
            <a:solidFill>
              <a:srgbClr val="E69614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0.42276</cdr:x>
      <cdr:y>0.31624</cdr:y>
    </cdr:from>
    <cdr:to>
      <cdr:x>0.99236</cdr:x>
      <cdr:y>0.3611</cdr:y>
    </cdr:to>
    <cdr:sp macro="" textlink="">
      <cdr:nvSpPr>
        <cdr:cNvPr id="7" name="Rectangle 18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536229" y="1301840"/>
          <a:ext cx="2069825" cy="1846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="horz" wrap="square" lIns="0" tIns="0" rIns="0" bIns="0" numCol="1" anchor="t" anchorCtr="0" compatLnSpc="1">
          <a:prstTxWarp prst="textNoShape">
            <a:avLst/>
          </a:prstTxWarp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(-776 </a:t>
          </a:r>
          <a:r>
            <a:rPr kumimoji="0" lang="ru-RU" altLang="ru-RU" sz="1200" b="0" i="0" u="none" strike="noStrike" cap="none" normalizeH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кв. м площади пола</a:t>
          </a:r>
          <a:r>
            <a: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kumimoji="0" lang="ru-RU" altLang="ru-RU" sz="1800" b="0" i="0" u="none" strike="noStrike" cap="none" normalizeH="0" baseline="0" dirty="0" smtClean="0">
            <a:ln>
              <a:noFill/>
            </a:ln>
            <a:solidFill>
              <a:srgbClr val="E69614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0.45215</cdr:x>
      <cdr:y>0.40563</cdr:y>
    </cdr:from>
    <cdr:to>
      <cdr:x>0.8878</cdr:x>
      <cdr:y>0.4506</cdr:y>
    </cdr:to>
    <cdr:sp macro="" textlink="">
      <cdr:nvSpPr>
        <cdr:cNvPr id="8" name="Rectangle 18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643034" y="1669818"/>
          <a:ext cx="1583075" cy="1851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="horz" wrap="square" lIns="0" tIns="0" rIns="0" bIns="0" numCol="1" anchor="t" anchorCtr="0" compatLnSpc="1">
          <a:prstTxWarp prst="textNoShape">
            <a:avLst/>
          </a:prstTxWarp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(-</a:t>
          </a:r>
          <a:r>
            <a:rPr lang="ru-RU" altLang="ru-RU" sz="1200" b="0" dirty="0" smtClean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rPr>
            <a:t>87</a:t>
          </a:r>
          <a:r>
            <a: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ru-RU" altLang="ru-RU" sz="1200" b="0" i="0" u="none" strike="noStrike" cap="none" normalizeH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мест</a:t>
          </a:r>
          <a:r>
            <a: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kumimoji="0" lang="ru-RU" altLang="ru-RU" sz="1800" b="0" i="0" u="none" strike="noStrike" cap="none" normalizeH="0" baseline="0" dirty="0" smtClean="0">
            <a:ln>
              <a:noFill/>
            </a:ln>
            <a:solidFill>
              <a:srgbClr val="E69614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0.47225</cdr:x>
      <cdr:y>0.49464</cdr:y>
    </cdr:from>
    <cdr:to>
      <cdr:x>0.9079</cdr:x>
      <cdr:y>0.53961</cdr:y>
    </cdr:to>
    <cdr:sp macro="" textlink="">
      <cdr:nvSpPr>
        <cdr:cNvPr id="9" name="Rectangle 18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716072" y="2036239"/>
          <a:ext cx="1583092" cy="1851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="horz" wrap="square" lIns="0" tIns="0" rIns="0" bIns="0" numCol="1" anchor="t" anchorCtr="0" compatLnSpc="1">
          <a:prstTxWarp prst="textNoShape">
            <a:avLst/>
          </a:prstTxWarp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(-</a:t>
          </a:r>
          <a:r>
            <a:rPr lang="ru-RU" altLang="ru-RU" sz="1200" b="0" dirty="0" smtClean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rPr>
            <a:t>100</a:t>
          </a:r>
          <a:r>
            <a: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ru-RU" altLang="ru-RU" sz="1200" b="0" i="0" u="none" strike="noStrike" cap="none" normalizeH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учащихся</a:t>
          </a:r>
          <a:r>
            <a: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E6961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kumimoji="0" lang="ru-RU" altLang="ru-RU" sz="1800" b="0" i="0" u="none" strike="noStrike" cap="none" normalizeH="0" baseline="0" dirty="0" smtClean="0">
            <a:ln>
              <a:noFill/>
            </a:ln>
            <a:solidFill>
              <a:srgbClr val="E69614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68792-C810-45F3-83C7-4F73CFBFA6A2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52538" y="1143000"/>
            <a:ext cx="43529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ED330-D6A8-453D-90BC-81EA5E0BFB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108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040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19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772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772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772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772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772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323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36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137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79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800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839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13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324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347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664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297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926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D330-D6A8-453D-90BC-81EA5E0BFBFC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11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543" y="1119505"/>
            <a:ext cx="8200152" cy="2381521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5905" y="3592866"/>
            <a:ext cx="7235429" cy="1651546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73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3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3805" y="364195"/>
            <a:ext cx="2080186" cy="57970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3248" y="364195"/>
            <a:ext cx="6119967" cy="5797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284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543" y="1119505"/>
            <a:ext cx="8200152" cy="2381521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5905" y="3592866"/>
            <a:ext cx="7235429" cy="1651546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67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70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223" y="1705386"/>
            <a:ext cx="8320743" cy="2845473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223" y="4577779"/>
            <a:ext cx="8320743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23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3248" y="1820976"/>
            <a:ext cx="4100076" cy="43402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914" y="1820976"/>
            <a:ext cx="4100076" cy="43402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85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364197"/>
            <a:ext cx="8320743" cy="1322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505" y="1676882"/>
            <a:ext cx="4081233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505" y="2498697"/>
            <a:ext cx="4081233" cy="36752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3915" y="1676882"/>
            <a:ext cx="4101333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3915" y="2498697"/>
            <a:ext cx="4101333" cy="36752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09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45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05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456036"/>
            <a:ext cx="3111485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1333" y="984912"/>
            <a:ext cx="4883914" cy="4861216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504" y="2052161"/>
            <a:ext cx="3111485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7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243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456036"/>
            <a:ext cx="3111485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01333" y="984912"/>
            <a:ext cx="4883914" cy="486121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504" y="2052161"/>
            <a:ext cx="3111485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3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13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3805" y="364195"/>
            <a:ext cx="2080186" cy="57970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3248" y="364195"/>
            <a:ext cx="6119967" cy="5797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81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543" y="1119505"/>
            <a:ext cx="8200152" cy="2381521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5905" y="3592866"/>
            <a:ext cx="7235429" cy="1651546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18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37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223" y="1705386"/>
            <a:ext cx="8320743" cy="2845473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223" y="4577779"/>
            <a:ext cx="8320743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78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3248" y="1820976"/>
            <a:ext cx="4100076" cy="43402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914" y="1820976"/>
            <a:ext cx="4100076" cy="43402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34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364197"/>
            <a:ext cx="8320743" cy="1322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505" y="1676882"/>
            <a:ext cx="4081233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505" y="2498697"/>
            <a:ext cx="4081233" cy="36752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3915" y="1676882"/>
            <a:ext cx="4101333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3915" y="2498697"/>
            <a:ext cx="4101333" cy="36752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76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20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223" y="1705386"/>
            <a:ext cx="8320743" cy="2845473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223" y="4577779"/>
            <a:ext cx="8320743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272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456036"/>
            <a:ext cx="3111485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1333" y="984912"/>
            <a:ext cx="4883914" cy="4861216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504" y="2052161"/>
            <a:ext cx="3111485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47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456036"/>
            <a:ext cx="3111485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01333" y="984912"/>
            <a:ext cx="4883914" cy="486121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504" y="2052161"/>
            <a:ext cx="3111485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02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234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3805" y="364195"/>
            <a:ext cx="2080186" cy="57970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3248" y="364195"/>
            <a:ext cx="6119967" cy="5797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97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3248" y="1820976"/>
            <a:ext cx="4100076" cy="43402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914" y="1820976"/>
            <a:ext cx="4100076" cy="43402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97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364197"/>
            <a:ext cx="8320743" cy="1322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505" y="1676882"/>
            <a:ext cx="4081233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505" y="2498697"/>
            <a:ext cx="4081233" cy="36752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3915" y="1676882"/>
            <a:ext cx="4101333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3915" y="2498697"/>
            <a:ext cx="4101333" cy="36752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506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62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51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456036"/>
            <a:ext cx="3111485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1333" y="984912"/>
            <a:ext cx="4883914" cy="4861216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504" y="2052161"/>
            <a:ext cx="3111485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290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04" y="456036"/>
            <a:ext cx="3111485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01333" y="984912"/>
            <a:ext cx="4883914" cy="486121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504" y="2052161"/>
            <a:ext cx="3111485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A2AB-4DBC-43A1-958D-AB1F4AD9BF79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7519-6E17-49A6-B602-3285CC8D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64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3248" y="364197"/>
            <a:ext cx="8320743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48" y="1820976"/>
            <a:ext cx="8320743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3247" y="6340167"/>
            <a:ext cx="2170629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1A2AB-4DBC-43A1-958D-AB1F4AD9BF79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5648" y="6340167"/>
            <a:ext cx="3255943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3362" y="6340167"/>
            <a:ext cx="2170629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C7519-6E17-49A6-B602-3285CC8DA0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31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3248" y="364197"/>
            <a:ext cx="8320743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48" y="1820976"/>
            <a:ext cx="8320743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3247" y="6340167"/>
            <a:ext cx="2170629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5648" y="6340167"/>
            <a:ext cx="3255943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3362" y="6340167"/>
            <a:ext cx="2170629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9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3248" y="364197"/>
            <a:ext cx="8320743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48" y="1820976"/>
            <a:ext cx="8320743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3247" y="6340167"/>
            <a:ext cx="2170629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1A2AB-4DBC-43A1-958D-AB1F4AD9BF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5648" y="6340167"/>
            <a:ext cx="3255943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3362" y="6340167"/>
            <a:ext cx="2170629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C7519-6E17-49A6-B602-3285CC8DA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0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chart" Target="../charts/chart1.xml"/><Relationship Id="rId17" Type="http://schemas.openxmlformats.org/officeDocument/2006/relationships/image" Target="../media/image35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4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3.emf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5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gif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1.png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10" Type="http://schemas.openxmlformats.org/officeDocument/2006/relationships/image" Target="../media/image59.gif"/><Relationship Id="rId4" Type="http://schemas.openxmlformats.org/officeDocument/2006/relationships/image" Target="../media/image2.png"/><Relationship Id="rId9" Type="http://schemas.openxmlformats.org/officeDocument/2006/relationships/image" Target="../media/image5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4.png"/><Relationship Id="rId10" Type="http://schemas.openxmlformats.org/officeDocument/2006/relationships/image" Target="../media/image9.gif"/><Relationship Id="rId4" Type="http://schemas.openxmlformats.org/officeDocument/2006/relationships/diagramData" Target="../diagrams/data1.xml"/><Relationship Id="rId9" Type="http://schemas.openxmlformats.org/officeDocument/2006/relationships/image" Target="../media/image8.emf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9.gif"/><Relationship Id="rId4" Type="http://schemas.openxmlformats.org/officeDocument/2006/relationships/diagramData" Target="../diagrams/data2.xml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em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9.gif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19" name="Прямоугольник"/>
          <p:cNvSpPr/>
          <p:nvPr/>
        </p:nvSpPr>
        <p:spPr>
          <a:xfrm>
            <a:off x="0" y="653458"/>
            <a:ext cx="9647238" cy="594791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833819" y="92326"/>
            <a:ext cx="5126151" cy="6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1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Новоаганск</a:t>
            </a:r>
            <a:endParaRPr lang="ru-RU" sz="2100" b="1" dirty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6" name="ПрямоугольникНиз"/>
          <p:cNvSpPr/>
          <p:nvPr/>
        </p:nvSpPr>
        <p:spPr>
          <a:xfrm>
            <a:off x="-1" y="6660435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7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952500" y="624857"/>
            <a:ext cx="8694738" cy="13886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25" name="Заголовок"/>
          <p:cNvSpPr>
            <a:spLocks noChangeArrowheads="1"/>
          </p:cNvSpPr>
          <p:nvPr/>
        </p:nvSpPr>
        <p:spPr bwMode="auto">
          <a:xfrm>
            <a:off x="852869" y="651507"/>
            <a:ext cx="9059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164105"/>
                </a:solidFill>
                <a:latin typeface="Arial" panose="020B0604020202020204" pitchFamily="34" charset="0"/>
              </a:rPr>
              <a:t>Программа </a:t>
            </a:r>
            <a:r>
              <a:rPr lang="ru-RU" altLang="ru-RU" sz="2000" b="1" dirty="0" smtClean="0">
                <a:solidFill>
                  <a:srgbClr val="164105"/>
                </a:solidFill>
                <a:latin typeface="Arial" panose="020B0604020202020204" pitchFamily="34" charset="0"/>
              </a:rPr>
              <a:t>комплексного развития социальной инфраструктуры</a:t>
            </a:r>
            <a:endParaRPr lang="ru-RU" altLang="ru-RU" sz="2000" b="1" dirty="0">
              <a:solidFill>
                <a:srgbClr val="164105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Герб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" y="160709"/>
            <a:ext cx="673062" cy="83216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516730" y="1252501"/>
            <a:ext cx="6116302" cy="5348870"/>
            <a:chOff x="59568" y="1227394"/>
            <a:chExt cx="6116302" cy="5348870"/>
          </a:xfrm>
        </p:grpSpPr>
        <p:pic>
          <p:nvPicPr>
            <p:cNvPr id="1027" name="Picture 3" descr="C:\Users\domelyanchuk\Desktop\Схемы ПКР НР\Новая папка\Новоаганск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550" l="980" r="990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100" y="1227394"/>
              <a:ext cx="5779770" cy="5348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Заголовок"/>
            <p:cNvSpPr>
              <a:spLocks noChangeArrowheads="1"/>
            </p:cNvSpPr>
            <p:nvPr/>
          </p:nvSpPr>
          <p:spPr bwMode="auto">
            <a:xfrm>
              <a:off x="3185350" y="1876764"/>
              <a:ext cx="1731552" cy="27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300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</a:rPr>
                <a:t>село </a:t>
              </a:r>
              <a:r>
                <a:rPr lang="ru-RU" altLang="ru-RU" sz="1300" b="1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</a:rPr>
                <a:t>Варьеган</a:t>
              </a:r>
              <a:endParaRPr lang="ru-RU" altLang="ru-RU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Заголовок"/>
            <p:cNvSpPr>
              <a:spLocks noChangeArrowheads="1"/>
            </p:cNvSpPr>
            <p:nvPr/>
          </p:nvSpPr>
          <p:spPr bwMode="auto">
            <a:xfrm>
              <a:off x="59568" y="3947543"/>
              <a:ext cx="1731552" cy="81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300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</a:rPr>
                <a:t>поселок городского </a:t>
              </a: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300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</a:rPr>
                <a:t>типа</a:t>
              </a: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300" b="1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</a:rPr>
                <a:t>Новоаганск</a:t>
              </a:r>
              <a:endParaRPr lang="ru-RU" altLang="ru-RU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026" name="Picture 2" descr="C:\Users\domelyanchuk\Desktop\Фото для презентации НР\ФОК Олип Новоаганск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295" y="4542970"/>
            <a:ext cx="3499168" cy="1959881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omelyanchuk\Desktop\Фото для презентации НР\Новоаганск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80" y="1188172"/>
            <a:ext cx="1967965" cy="1972163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omelyanchuk\Desktop\Фото для презентации НР\Парк-музей в Варьегане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317" y="2379614"/>
            <a:ext cx="2909431" cy="1999301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59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70AD47">
                    <a:lumMod val="50000"/>
                  </a:srgbClr>
                </a:solidFill>
              </a:rPr>
              <a:t>10</a:t>
            </a:r>
            <a:endParaRPr lang="ru-RU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67" name="Прямоугольник"/>
          <p:cNvSpPr/>
          <p:nvPr/>
        </p:nvSpPr>
        <p:spPr>
          <a:xfrm>
            <a:off x="-1052" y="634982"/>
            <a:ext cx="9647238" cy="594791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V="1">
            <a:off x="943276" y="648886"/>
            <a:ext cx="8703962" cy="899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18467" y="2186339"/>
            <a:ext cx="6673645" cy="306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endParaRPr lang="ru-RU" sz="14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144" y="1098074"/>
            <a:ext cx="4945286" cy="379376"/>
          </a:xfrm>
          <a:prstGeom prst="rect">
            <a:avLst/>
          </a:prstGeom>
          <a:solidFill>
            <a:srgbClr val="E696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7236" y="1146395"/>
            <a:ext cx="4953378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 ДЕМОГРАФИЧЕСКИЕ  ПОКАЗАТЕЛИ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-8972" y="2983286"/>
            <a:ext cx="6765821" cy="379376"/>
          </a:xfrm>
          <a:prstGeom prst="rect">
            <a:avLst/>
          </a:prstGeom>
          <a:solidFill>
            <a:srgbClr val="E696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Заголовок2"/>
          <p:cNvSpPr txBox="1">
            <a:spLocks/>
          </p:cNvSpPr>
          <p:nvPr/>
        </p:nvSpPr>
        <p:spPr bwMode="auto">
          <a:xfrm>
            <a:off x="-9144" y="3036411"/>
            <a:ext cx="6765993" cy="284693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ts val="1500"/>
              </a:lnSpc>
              <a:spcBef>
                <a:spcPct val="0"/>
              </a:spcBef>
              <a:defRPr sz="1500" b="1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altLang="ru-RU" sz="1400" dirty="0"/>
              <a:t>ОБЕСПЕЧЕННОСТЬ  ОБЪЕКТАМИ  СОЦИАЛЬНОЙ  ИНФРАСТРУКТУРЫ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6540715" y="1026306"/>
            <a:ext cx="2866543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</a:t>
            </a:r>
            <a:r>
              <a:rPr 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</a:t>
            </a:r>
            <a:r>
              <a:rPr lang="ru-RU" sz="1300" b="1" dirty="0" err="1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гп</a:t>
            </a:r>
            <a:r>
              <a:rPr 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Новоаганск в общей </a:t>
            </a:r>
            <a:r>
              <a:rPr 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численности населения района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102" y="1478782"/>
            <a:ext cx="1798638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8562189" y="1913716"/>
            <a:ext cx="6868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29 %</a:t>
            </a:r>
            <a:endParaRPr lang="ru-RU" sz="1500" b="1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4486" y="1582646"/>
            <a:ext cx="5873390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постоянного населения </a:t>
            </a:r>
            <a:endParaRPr lang="ru-RU" sz="13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ородского поселения Новоаганск на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01.01.2015 г. – </a:t>
            </a:r>
            <a:r>
              <a:rPr lang="ru-RU" sz="1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9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9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человек,</a:t>
            </a:r>
          </a:p>
          <a:p>
            <a:pPr>
              <a:defRPr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пгт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Новоаганск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9,8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тыс. человек,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Варьеган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9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человек).</a:t>
            </a:r>
            <a:endParaRPr lang="ru-RU" sz="13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-9144" y="3668159"/>
            <a:ext cx="431944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Новоаганск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имеются объекты обслуживания населения всех видов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endParaRPr lang="ru-RU" sz="13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Ряд учреждений обслуживания населений расположен в приспособленных помещениях:</a:t>
            </a:r>
          </a:p>
          <a:p>
            <a:pPr algn="just">
              <a:defRPr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библиотеки, в том числе детская.</a:t>
            </a:r>
          </a:p>
          <a:p>
            <a:pPr algn="just">
              <a:defRPr/>
            </a:pPr>
            <a:endParaRPr lang="ru-RU" sz="13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Наблюдается низкая обеспеченность населения 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Новоаганск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дошкольными образовательными организациями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62% от нормативного уровня. Детские сады в поселке перегружены (уровень загруженности – 146%). По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состоянию на начало 2016 г.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очереди в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детские сады в 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Новоаганск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состоял</a:t>
            </a:r>
            <a:r>
              <a:rPr lang="en-US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человек.</a:t>
            </a:r>
            <a:endParaRPr lang="ru-RU" sz="13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419322" y="3517911"/>
            <a:ext cx="4595299" cy="2958293"/>
            <a:chOff x="4419322" y="3499249"/>
            <a:chExt cx="4595299" cy="2958293"/>
          </a:xfrm>
        </p:grpSpPr>
        <p:grpSp>
          <p:nvGrpSpPr>
            <p:cNvPr id="41" name="Группа 32"/>
            <p:cNvGrpSpPr>
              <a:grpSpLocks/>
            </p:cNvGrpSpPr>
            <p:nvPr/>
          </p:nvGrpSpPr>
          <p:grpSpPr bwMode="auto">
            <a:xfrm>
              <a:off x="4419322" y="3499249"/>
              <a:ext cx="4486273" cy="2958293"/>
              <a:chOff x="3599891" y="2721436"/>
              <a:chExt cx="4100281" cy="2951308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3599891" y="3046863"/>
                <a:ext cx="4100281" cy="254512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ru-RU" sz="12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Плавательные бассейны ………………………….…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2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Дошкольные образовательные организации .…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2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Плоскостные спортивные сооружения .…………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2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Физкультурно-спортивные залы …………………..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2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Учреждения культуры клубного типа……….…….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2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Музеи……………………………………..……………….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2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Библиотеки ……………………….…………………….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2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Общеобразовательные организации……………..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ru-RU" sz="12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Организации дополнительного образования…..</a:t>
                </a:r>
              </a:p>
            </p:txBody>
          </p:sp>
          <p:sp>
            <p:nvSpPr>
              <p:cNvPr id="52" name="ТекЦифры"/>
              <p:cNvSpPr>
                <a:spLocks noChangeArrowheads="1"/>
              </p:cNvSpPr>
              <p:nvPr/>
            </p:nvSpPr>
            <p:spPr bwMode="auto">
              <a:xfrm>
                <a:off x="6906924" y="3094421"/>
                <a:ext cx="603588" cy="2578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ru-RU" altLang="ru-RU" sz="1650" dirty="0">
                    <a:solidFill>
                      <a:srgbClr val="3267EA"/>
                    </a:solidFill>
                    <a:cs typeface="Arial" panose="020B0604020202020204" pitchFamily="34" charset="0"/>
                  </a:rPr>
                  <a:t> 32</a:t>
                </a:r>
              </a:p>
              <a:p>
                <a:pPr>
                  <a:lnSpc>
                    <a:spcPct val="110000"/>
                  </a:lnSpc>
                </a:pPr>
                <a:r>
                  <a:rPr lang="ru-RU" altLang="ru-RU" sz="1650" dirty="0">
                    <a:solidFill>
                      <a:srgbClr val="3267EA"/>
                    </a:solidFill>
                    <a:cs typeface="Arial" panose="020B0604020202020204" pitchFamily="34" charset="0"/>
                  </a:rPr>
                  <a:t> 62</a:t>
                </a:r>
              </a:p>
              <a:p>
                <a:pPr>
                  <a:lnSpc>
                    <a:spcPct val="110000"/>
                  </a:lnSpc>
                </a:pPr>
                <a:r>
                  <a:rPr lang="ru-RU" altLang="ru-RU" sz="1650" dirty="0">
                    <a:solidFill>
                      <a:srgbClr val="3267EA"/>
                    </a:solidFill>
                    <a:cs typeface="Arial" panose="020B0604020202020204" pitchFamily="34" charset="0"/>
                  </a:rPr>
                  <a:t> 74</a:t>
                </a:r>
              </a:p>
              <a:p>
                <a:pPr>
                  <a:lnSpc>
                    <a:spcPct val="110000"/>
                  </a:lnSpc>
                </a:pPr>
                <a:r>
                  <a:rPr lang="ru-RU" altLang="ru-RU" sz="1650" dirty="0">
                    <a:solidFill>
                      <a:srgbClr val="3267EA"/>
                    </a:solidFill>
                    <a:cs typeface="Arial" panose="020B0604020202020204" pitchFamily="34" charset="0"/>
                  </a:rPr>
                  <a:t> 94</a:t>
                </a:r>
              </a:p>
              <a:p>
                <a:pPr>
                  <a:lnSpc>
                    <a:spcPct val="110000"/>
                  </a:lnSpc>
                </a:pPr>
                <a:r>
                  <a:rPr lang="ru-RU" altLang="ru-RU" sz="1650" dirty="0">
                    <a:solidFill>
                      <a:srgbClr val="3267EA"/>
                    </a:solidFill>
                    <a:cs typeface="Arial" panose="020B0604020202020204" pitchFamily="34" charset="0"/>
                  </a:rPr>
                  <a:t> 99</a:t>
                </a:r>
              </a:p>
              <a:p>
                <a:pPr>
                  <a:lnSpc>
                    <a:spcPct val="110000"/>
                  </a:lnSpc>
                </a:pPr>
                <a:r>
                  <a:rPr lang="ru-RU" altLang="ru-RU" sz="1650" dirty="0">
                    <a:solidFill>
                      <a:srgbClr val="3267EA"/>
                    </a:solidFill>
                    <a:cs typeface="Arial" panose="020B0604020202020204" pitchFamily="34" charset="0"/>
                  </a:rPr>
                  <a:t>100</a:t>
                </a:r>
              </a:p>
              <a:p>
                <a:pPr>
                  <a:lnSpc>
                    <a:spcPct val="110000"/>
                  </a:lnSpc>
                </a:pPr>
                <a:r>
                  <a:rPr lang="ru-RU" altLang="ru-RU" sz="1650" dirty="0">
                    <a:solidFill>
                      <a:srgbClr val="3267EA"/>
                    </a:solidFill>
                    <a:cs typeface="Arial" panose="020B0604020202020204" pitchFamily="34" charset="0"/>
                  </a:rPr>
                  <a:t>100</a:t>
                </a:r>
              </a:p>
              <a:p>
                <a:pPr>
                  <a:lnSpc>
                    <a:spcPct val="110000"/>
                  </a:lnSpc>
                </a:pPr>
                <a:r>
                  <a:rPr lang="ru-RU" altLang="ru-RU" sz="1650" dirty="0">
                    <a:solidFill>
                      <a:srgbClr val="3267EA"/>
                    </a:solidFill>
                    <a:cs typeface="Arial" panose="020B0604020202020204" pitchFamily="34" charset="0"/>
                  </a:rPr>
                  <a:t>108</a:t>
                </a:r>
              </a:p>
              <a:p>
                <a:pPr>
                  <a:lnSpc>
                    <a:spcPct val="110000"/>
                  </a:lnSpc>
                </a:pPr>
                <a:r>
                  <a:rPr lang="ru-RU" altLang="ru-RU" sz="1650" dirty="0">
                    <a:solidFill>
                      <a:srgbClr val="3267EA"/>
                    </a:solidFill>
                    <a:cs typeface="Arial" panose="020B0604020202020204" pitchFamily="34" charset="0"/>
                  </a:rPr>
                  <a:t>253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3599891" y="2721436"/>
                <a:ext cx="2037082" cy="41451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ru-RU" sz="1400" b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Вид объектов</a:t>
                </a:r>
              </a:p>
            </p:txBody>
          </p:sp>
        </p:grpSp>
        <p:sp>
          <p:nvSpPr>
            <p:cNvPr id="59" name="Прямоугольник 58"/>
            <p:cNvSpPr/>
            <p:nvPr/>
          </p:nvSpPr>
          <p:spPr bwMode="auto">
            <a:xfrm>
              <a:off x="7411233" y="3515732"/>
              <a:ext cx="16033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% </a:t>
              </a:r>
              <a:r>
                <a:rPr lang="ru-RU" sz="1200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обеспеченности</a:t>
              </a:r>
            </a:p>
            <a:p>
              <a:pPr algn="ctr">
                <a:defRPr/>
              </a:pPr>
              <a:r>
                <a:rPr lang="ru-RU" sz="12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о</a:t>
              </a:r>
              <a:r>
                <a:rPr lang="ru-RU" sz="1200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т норматива</a:t>
              </a:r>
              <a:endParaRPr lang="ru-RU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3" name="Герб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" y="160709"/>
            <a:ext cx="673062" cy="832169"/>
          </a:xfrm>
          <a:prstGeom prst="rect">
            <a:avLst/>
          </a:prstGeom>
        </p:spPr>
      </p:pic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843444" y="122734"/>
            <a:ext cx="5126151" cy="6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1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Новоаганск</a:t>
            </a:r>
            <a:endParaRPr lang="ru-RU" sz="2100" b="1" dirty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Заголовок"/>
          <p:cNvSpPr>
            <a:spLocks noChangeArrowheads="1"/>
          </p:cNvSpPr>
          <p:nvPr/>
        </p:nvSpPr>
        <p:spPr bwMode="auto">
          <a:xfrm>
            <a:off x="853262" y="659410"/>
            <a:ext cx="7824406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 smtClean="0">
                <a:solidFill>
                  <a:srgbClr val="164105"/>
                </a:solidFill>
                <a:latin typeface="Arial" panose="020B0604020202020204" pitchFamily="34" charset="0"/>
              </a:rPr>
              <a:t>СОЦИАЛЬНО-ЭКОНОМИЧЕСКОЕ РАЗВИТИЕ</a:t>
            </a:r>
            <a:endParaRPr lang="ru-RU" altLang="ru-RU" sz="1600" b="1" dirty="0">
              <a:solidFill>
                <a:srgbClr val="164105"/>
              </a:solidFill>
              <a:latin typeface="Arial" panose="020B0604020202020204" pitchFamily="34" charset="0"/>
            </a:endParaRPr>
          </a:p>
        </p:txBody>
      </p:sp>
      <p:sp>
        <p:nvSpPr>
          <p:cNvPr id="30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3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82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70AD47">
                    <a:lumMod val="50000"/>
                  </a:srgbClr>
                </a:solidFill>
              </a:rPr>
              <a:t>11</a:t>
            </a:r>
            <a:endParaRPr lang="ru-RU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67" name="Прямоугольник"/>
          <p:cNvSpPr/>
          <p:nvPr/>
        </p:nvSpPr>
        <p:spPr>
          <a:xfrm>
            <a:off x="-1533" y="659210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467" y="2186339"/>
            <a:ext cx="6673645" cy="306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endParaRPr lang="ru-RU" sz="14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Rectangle 132"/>
          <p:cNvSpPr>
            <a:spLocks noChangeArrowheads="1"/>
          </p:cNvSpPr>
          <p:nvPr/>
        </p:nvSpPr>
        <p:spPr bwMode="auto">
          <a:xfrm>
            <a:off x="5329280" y="6254893"/>
            <a:ext cx="31258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100" dirty="0" smtClean="0">
                <a:solidFill>
                  <a:srgbClr val="E69614"/>
                </a:solidFill>
                <a:cs typeface="Arial" panose="020B0604020202020204" pitchFamily="34" charset="0"/>
              </a:rPr>
              <a:t>100  </a:t>
            </a:r>
            <a:endParaRPr lang="ru-RU" altLang="ru-RU" sz="1100" dirty="0">
              <a:solidFill>
                <a:srgbClr val="E69614"/>
              </a:solidFill>
              <a:cs typeface="Arial" panose="020B0604020202020204" pitchFamily="34" charset="0"/>
            </a:endParaRPr>
          </a:p>
        </p:txBody>
      </p:sp>
      <p:sp>
        <p:nvSpPr>
          <p:cNvPr id="182" name="Rectangle 134"/>
          <p:cNvSpPr>
            <a:spLocks noChangeArrowheads="1"/>
          </p:cNvSpPr>
          <p:nvPr/>
        </p:nvSpPr>
        <p:spPr bwMode="auto">
          <a:xfrm>
            <a:off x="5639098" y="6244282"/>
            <a:ext cx="203980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defTabSz="914400">
              <a:buFontTx/>
              <a:buChar char="-"/>
            </a:pPr>
            <a:r>
              <a:rPr lang="ru-RU" altLang="ru-RU" sz="1100" dirty="0" smtClean="0">
                <a:solidFill>
                  <a:srgbClr val="164105"/>
                </a:solidFill>
                <a:cs typeface="Arial" panose="020B0604020202020204" pitchFamily="34" charset="0"/>
              </a:rPr>
              <a:t>дефицит мест к </a:t>
            </a:r>
            <a:r>
              <a:rPr lang="ru-RU" altLang="ru-RU" sz="1100" dirty="0">
                <a:solidFill>
                  <a:srgbClr val="164105"/>
                </a:solidFill>
                <a:cs typeface="Arial" panose="020B0604020202020204" pitchFamily="34" charset="0"/>
              </a:rPr>
              <a:t>2030 </a:t>
            </a:r>
            <a:r>
              <a:rPr lang="ru-RU" altLang="ru-RU" sz="1100" dirty="0" smtClean="0">
                <a:solidFill>
                  <a:srgbClr val="164105"/>
                </a:solidFill>
                <a:cs typeface="Arial" panose="020B0604020202020204" pitchFamily="34" charset="0"/>
              </a:rPr>
              <a:t>г.</a:t>
            </a:r>
            <a:endParaRPr lang="ru-RU" altLang="ru-RU" sz="1100" dirty="0">
              <a:solidFill>
                <a:srgbClr val="164105"/>
              </a:solidFill>
              <a:cs typeface="Arial" panose="020B0604020202020204" pitchFamily="34" charset="0"/>
            </a:endParaRPr>
          </a:p>
        </p:txBody>
      </p:sp>
      <p:sp>
        <p:nvSpPr>
          <p:cNvPr id="183" name="Rectangle 140"/>
          <p:cNvSpPr>
            <a:spLocks noChangeArrowheads="1"/>
          </p:cNvSpPr>
          <p:nvPr/>
        </p:nvSpPr>
        <p:spPr bwMode="auto">
          <a:xfrm>
            <a:off x="5345618" y="5821062"/>
            <a:ext cx="20839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200" dirty="0">
                <a:solidFill>
                  <a:srgbClr val="002060"/>
                </a:solidFill>
                <a:cs typeface="Arial" panose="020B0604020202020204" pitchFamily="34" charset="0"/>
              </a:rPr>
              <a:t>40</a:t>
            </a:r>
            <a:r>
              <a:rPr lang="ru-RU" altLang="ru-RU" sz="1100" dirty="0">
                <a:solidFill>
                  <a:srgbClr val="164105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84" name="Rectangle 142"/>
          <p:cNvSpPr>
            <a:spLocks noChangeArrowheads="1"/>
          </p:cNvSpPr>
          <p:nvPr/>
        </p:nvSpPr>
        <p:spPr bwMode="auto">
          <a:xfrm>
            <a:off x="5557417" y="5821062"/>
            <a:ext cx="378789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100" dirty="0">
                <a:solidFill>
                  <a:srgbClr val="164105"/>
                </a:solidFill>
                <a:cs typeface="Arial" panose="020B0604020202020204" pitchFamily="34" charset="0"/>
              </a:rPr>
              <a:t>- уровень обеспеченности населения объектами к 2030 </a:t>
            </a:r>
            <a:r>
              <a:rPr lang="ru-RU" altLang="ru-RU" sz="1100" dirty="0" smtClean="0">
                <a:solidFill>
                  <a:srgbClr val="164105"/>
                </a:solidFill>
                <a:cs typeface="Arial" panose="020B0604020202020204" pitchFamily="34" charset="0"/>
              </a:rPr>
              <a:t>г.</a:t>
            </a:r>
            <a:endParaRPr lang="ru-RU" altLang="ru-RU" sz="1100" dirty="0">
              <a:solidFill>
                <a:srgbClr val="164105"/>
              </a:solidFill>
              <a:cs typeface="Arial" panose="020B0604020202020204" pitchFamily="34" charset="0"/>
            </a:endParaRPr>
          </a:p>
        </p:txBody>
      </p:sp>
      <p:sp>
        <p:nvSpPr>
          <p:cNvPr id="185" name="Rectangle 143"/>
          <p:cNvSpPr>
            <a:spLocks noChangeArrowheads="1"/>
          </p:cNvSpPr>
          <p:nvPr/>
        </p:nvSpPr>
        <p:spPr bwMode="auto">
          <a:xfrm>
            <a:off x="5562376" y="5998555"/>
            <a:ext cx="304730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100" dirty="0" smtClean="0">
                <a:solidFill>
                  <a:srgbClr val="164105"/>
                </a:solidFill>
                <a:cs typeface="Arial" panose="020B0604020202020204" pitchFamily="34" charset="0"/>
              </a:rPr>
              <a:t>при </a:t>
            </a:r>
            <a:r>
              <a:rPr lang="ru-RU" altLang="ru-RU" sz="1100" dirty="0">
                <a:solidFill>
                  <a:srgbClr val="164105"/>
                </a:solidFill>
                <a:cs typeface="Arial" panose="020B0604020202020204" pitchFamily="34" charset="0"/>
              </a:rPr>
              <a:t>сохранении существующих мощностей, %</a:t>
            </a:r>
          </a:p>
        </p:txBody>
      </p:sp>
      <p:sp>
        <p:nvSpPr>
          <p:cNvPr id="193" name="Прямоугольник 192"/>
          <p:cNvSpPr/>
          <p:nvPr/>
        </p:nvSpPr>
        <p:spPr>
          <a:xfrm>
            <a:off x="-3608" y="1221329"/>
            <a:ext cx="3130042" cy="483869"/>
          </a:xfrm>
          <a:prstGeom prst="rect">
            <a:avLst/>
          </a:prstGeom>
          <a:solidFill>
            <a:srgbClr val="E696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Заголовок2"/>
          <p:cNvSpPr txBox="1">
            <a:spLocks/>
          </p:cNvSpPr>
          <p:nvPr/>
        </p:nvSpPr>
        <p:spPr bwMode="auto">
          <a:xfrm>
            <a:off x="-14838" y="1227435"/>
            <a:ext cx="3046106" cy="477054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ts val="1500"/>
              </a:lnSpc>
              <a:spcBef>
                <a:spcPct val="0"/>
              </a:spcBef>
              <a:defRPr sz="1500" b="1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altLang="ru-RU" sz="1300" dirty="0"/>
              <a:t>ПРОГНОЗ ИЗМЕНЕНИЯ ЧИСЛЕННОСТИ НАСЕЛЕНИЯ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3432788" y="1219113"/>
            <a:ext cx="6214449" cy="491222"/>
          </a:xfrm>
          <a:prstGeom prst="rect">
            <a:avLst/>
          </a:prstGeom>
          <a:solidFill>
            <a:srgbClr val="E696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0528" y="1208098"/>
            <a:ext cx="62488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ОЖИДАЕМЫЙ ДЕФИЦИТ </a:t>
            </a:r>
            <a:r>
              <a:rPr lang="ru-RU" alt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ОБЪЕКТАХ </a:t>
            </a:r>
            <a:endParaRPr lang="ru-RU" altLang="ru-RU" sz="1300" b="1" dirty="0" smtClean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ИНФРАСТРУКТУРЫ</a:t>
            </a:r>
            <a:r>
              <a:rPr lang="en-US" alt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2030 ГОДУ</a:t>
            </a:r>
            <a:endParaRPr lang="en-US" altLang="ru-RU" sz="1300" b="1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-7303" y="3697142"/>
            <a:ext cx="3133737" cy="692089"/>
          </a:xfrm>
          <a:prstGeom prst="rect">
            <a:avLst/>
          </a:prstGeom>
          <a:solidFill>
            <a:srgbClr val="E696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Прямоугольник 240"/>
          <p:cNvSpPr/>
          <p:nvPr/>
        </p:nvSpPr>
        <p:spPr>
          <a:xfrm>
            <a:off x="870" y="3699146"/>
            <a:ext cx="292391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ВЫБЫТИЯ </a:t>
            </a:r>
            <a:endParaRPr lang="en-US" altLang="ru-RU" sz="1300" b="1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ЭКСПЛУАТАЦИИ ДЕЙСТВУЮЩИХ ОБЪЕКТОВ</a:t>
            </a:r>
            <a:endParaRPr lang="en-US" altLang="ru-RU" sz="1300" b="1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1533" y="4660476"/>
            <a:ext cx="315526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пгт. Новоаганск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и детская библиотека (2030 год)</a:t>
            </a:r>
          </a:p>
          <a:p>
            <a:pPr>
              <a:spcBef>
                <a:spcPts val="600"/>
              </a:spcBef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Варьеган</a:t>
            </a:r>
            <a:endParaRPr lang="ru-RU" sz="13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сад «Олененок»                    (2028 год)</a:t>
            </a:r>
            <a:endParaRPr lang="ru-RU" sz="13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Тек1"/>
          <p:cNvSpPr txBox="1">
            <a:spLocks noChangeArrowheads="1"/>
          </p:cNvSpPr>
          <p:nvPr/>
        </p:nvSpPr>
        <p:spPr bwMode="auto">
          <a:xfrm>
            <a:off x="3423790" y="3256755"/>
            <a:ext cx="222190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100" dirty="0">
                <a:solidFill>
                  <a:schemeClr val="accent6">
                    <a:lumMod val="50000"/>
                  </a:schemeClr>
                </a:solidFill>
              </a:rPr>
              <a:t>Учреждения культуры клубного типа</a:t>
            </a:r>
          </a:p>
        </p:txBody>
      </p:sp>
      <p:sp>
        <p:nvSpPr>
          <p:cNvPr id="73" name="Тек2"/>
          <p:cNvSpPr txBox="1">
            <a:spLocks noChangeArrowheads="1"/>
          </p:cNvSpPr>
          <p:nvPr/>
        </p:nvSpPr>
        <p:spPr bwMode="auto">
          <a:xfrm>
            <a:off x="3430495" y="3644850"/>
            <a:ext cx="207736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100" dirty="0">
                <a:solidFill>
                  <a:schemeClr val="accent6">
                    <a:lumMod val="50000"/>
                  </a:schemeClr>
                </a:solidFill>
              </a:rPr>
              <a:t>Общеобразовательные</a:t>
            </a:r>
          </a:p>
          <a:p>
            <a:pPr>
              <a:lnSpc>
                <a:spcPct val="85000"/>
              </a:lnSpc>
            </a:pPr>
            <a:r>
              <a:rPr lang="ru-RU" altLang="ru-RU" sz="1100" dirty="0">
                <a:solidFill>
                  <a:schemeClr val="accent6">
                    <a:lumMod val="50000"/>
                  </a:schemeClr>
                </a:solidFill>
              </a:rPr>
              <a:t>организации</a:t>
            </a:r>
          </a:p>
        </p:txBody>
      </p:sp>
      <p:sp>
        <p:nvSpPr>
          <p:cNvPr id="74" name="Тек1"/>
          <p:cNvSpPr txBox="1">
            <a:spLocks noChangeArrowheads="1"/>
          </p:cNvSpPr>
          <p:nvPr/>
        </p:nvSpPr>
        <p:spPr bwMode="auto">
          <a:xfrm>
            <a:off x="3421697" y="4471938"/>
            <a:ext cx="2113649" cy="23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buFont typeface="Arial" panose="020B0604020202020204" pitchFamily="34" charset="0"/>
              <a:buNone/>
            </a:pPr>
            <a:r>
              <a:rPr lang="ru-RU" altLang="ru-RU" sz="1100" dirty="0">
                <a:solidFill>
                  <a:schemeClr val="accent6">
                    <a:lumMod val="50000"/>
                  </a:schemeClr>
                </a:solidFill>
              </a:rPr>
              <a:t>Общедоступные библиотеки</a:t>
            </a:r>
          </a:p>
        </p:txBody>
      </p:sp>
      <p:sp>
        <p:nvSpPr>
          <p:cNvPr id="75" name="Тек1"/>
          <p:cNvSpPr txBox="1">
            <a:spLocks noChangeArrowheads="1"/>
          </p:cNvSpPr>
          <p:nvPr/>
        </p:nvSpPr>
        <p:spPr bwMode="auto">
          <a:xfrm>
            <a:off x="3414126" y="2553089"/>
            <a:ext cx="2241789" cy="38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buFont typeface="Arial" panose="020B0604020202020204" pitchFamily="34" charset="0"/>
              <a:buNone/>
            </a:pPr>
            <a:r>
              <a:rPr lang="ru-RU" altLang="ru-RU" sz="1100" dirty="0">
                <a:solidFill>
                  <a:schemeClr val="accent6">
                    <a:lumMod val="50000"/>
                  </a:schemeClr>
                </a:solidFill>
              </a:rPr>
              <a:t>Плоскостные спортивные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None/>
            </a:pPr>
            <a:r>
              <a:rPr lang="ru-RU" altLang="ru-RU" sz="1100" dirty="0">
                <a:solidFill>
                  <a:schemeClr val="accent6">
                    <a:lumMod val="50000"/>
                  </a:schemeClr>
                </a:solidFill>
              </a:rPr>
              <a:t>сооружения</a:t>
            </a:r>
          </a:p>
        </p:txBody>
      </p:sp>
      <p:sp>
        <p:nvSpPr>
          <p:cNvPr id="76" name="Тек1"/>
          <p:cNvSpPr txBox="1">
            <a:spLocks noChangeArrowheads="1"/>
          </p:cNvSpPr>
          <p:nvPr/>
        </p:nvSpPr>
        <p:spPr bwMode="auto">
          <a:xfrm>
            <a:off x="3409788" y="1856503"/>
            <a:ext cx="2235907" cy="23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100" dirty="0">
                <a:solidFill>
                  <a:schemeClr val="accent6">
                    <a:lumMod val="50000"/>
                  </a:schemeClr>
                </a:solidFill>
              </a:rPr>
              <a:t>Плавательные бассейны</a:t>
            </a:r>
          </a:p>
        </p:txBody>
      </p:sp>
      <p:sp>
        <p:nvSpPr>
          <p:cNvPr id="77" name="Тек3"/>
          <p:cNvSpPr txBox="1">
            <a:spLocks noChangeArrowheads="1"/>
          </p:cNvSpPr>
          <p:nvPr/>
        </p:nvSpPr>
        <p:spPr bwMode="auto">
          <a:xfrm>
            <a:off x="3418353" y="2161399"/>
            <a:ext cx="2298405" cy="38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100" dirty="0">
                <a:solidFill>
                  <a:schemeClr val="accent6">
                    <a:lumMod val="50000"/>
                  </a:schemeClr>
                </a:solidFill>
              </a:rPr>
              <a:t>Дошкольные образовательные организации</a:t>
            </a:r>
          </a:p>
        </p:txBody>
      </p:sp>
      <p:sp>
        <p:nvSpPr>
          <p:cNvPr id="78" name="Тек3"/>
          <p:cNvSpPr txBox="1">
            <a:spLocks noChangeArrowheads="1"/>
          </p:cNvSpPr>
          <p:nvPr/>
        </p:nvSpPr>
        <p:spPr bwMode="auto">
          <a:xfrm>
            <a:off x="3421735" y="2928419"/>
            <a:ext cx="222190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100" dirty="0">
                <a:solidFill>
                  <a:schemeClr val="accent6">
                    <a:lumMod val="50000"/>
                  </a:schemeClr>
                </a:solidFill>
              </a:rPr>
              <a:t>Физкультурно-спортивные залы</a:t>
            </a:r>
          </a:p>
        </p:txBody>
      </p:sp>
      <p:sp>
        <p:nvSpPr>
          <p:cNvPr id="79" name="Тек1"/>
          <p:cNvSpPr txBox="1">
            <a:spLocks noChangeArrowheads="1"/>
          </p:cNvSpPr>
          <p:nvPr/>
        </p:nvSpPr>
        <p:spPr bwMode="auto">
          <a:xfrm>
            <a:off x="3430495" y="4095179"/>
            <a:ext cx="2077364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100">
                <a:solidFill>
                  <a:schemeClr val="accent6">
                    <a:lumMod val="50000"/>
                  </a:schemeClr>
                </a:solidFill>
              </a:rPr>
              <a:t>Музеи</a:t>
            </a:r>
          </a:p>
        </p:txBody>
      </p:sp>
      <p:sp>
        <p:nvSpPr>
          <p:cNvPr id="80" name="Тек1"/>
          <p:cNvSpPr txBox="1">
            <a:spLocks noChangeArrowheads="1"/>
          </p:cNvSpPr>
          <p:nvPr/>
        </p:nvSpPr>
        <p:spPr bwMode="auto">
          <a:xfrm>
            <a:off x="3434323" y="4866036"/>
            <a:ext cx="1753744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buFont typeface="Arial" panose="020B0604020202020204" pitchFamily="34" charset="0"/>
              <a:buNone/>
            </a:pPr>
            <a:r>
              <a:rPr lang="ru-RU" altLang="ru-RU" sz="1100" dirty="0">
                <a:solidFill>
                  <a:schemeClr val="accent6">
                    <a:lumMod val="50000"/>
                  </a:schemeClr>
                </a:solidFill>
              </a:rPr>
              <a:t>Детские библиотеки</a:t>
            </a:r>
          </a:p>
        </p:txBody>
      </p:sp>
      <p:sp>
        <p:nvSpPr>
          <p:cNvPr id="94" name="Тек3"/>
          <p:cNvSpPr txBox="1">
            <a:spLocks noChangeArrowheads="1"/>
          </p:cNvSpPr>
          <p:nvPr/>
        </p:nvSpPr>
        <p:spPr bwMode="auto">
          <a:xfrm>
            <a:off x="3434322" y="5171354"/>
            <a:ext cx="2231273" cy="38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100" dirty="0">
                <a:solidFill>
                  <a:schemeClr val="accent6">
                    <a:lumMod val="50000"/>
                  </a:schemeClr>
                </a:solidFill>
              </a:rPr>
              <a:t>Организации дополнительного</a:t>
            </a:r>
          </a:p>
          <a:p>
            <a:pPr>
              <a:lnSpc>
                <a:spcPct val="85000"/>
              </a:lnSpc>
            </a:pPr>
            <a:r>
              <a:rPr lang="ru-RU" altLang="ru-RU" sz="1100" dirty="0">
                <a:solidFill>
                  <a:schemeClr val="accent6">
                    <a:lumMod val="50000"/>
                  </a:schemeClr>
                </a:solidFill>
              </a:rPr>
              <a:t>образования детей</a:t>
            </a:r>
          </a:p>
        </p:txBody>
      </p:sp>
      <p:grpSp>
        <p:nvGrpSpPr>
          <p:cNvPr id="95" name="Пиктограммы"/>
          <p:cNvGrpSpPr>
            <a:grpSpLocks/>
          </p:cNvGrpSpPr>
          <p:nvPr/>
        </p:nvGrpSpPr>
        <p:grpSpPr bwMode="auto">
          <a:xfrm>
            <a:off x="5643640" y="1841654"/>
            <a:ext cx="380021" cy="3690937"/>
            <a:chOff x="4369776" y="1505433"/>
            <a:chExt cx="358772" cy="3681876"/>
          </a:xfrm>
        </p:grpSpPr>
        <p:pic>
          <p:nvPicPr>
            <p:cNvPr id="96" name="Пикт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2752" y="1840702"/>
              <a:ext cx="322798" cy="322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Пикт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9776" y="4066481"/>
              <a:ext cx="356446" cy="356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Пикт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0601" y="1505433"/>
              <a:ext cx="331490" cy="30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Пикт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418" y="2236149"/>
              <a:ext cx="332364" cy="332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Пикт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0601" y="3704144"/>
              <a:ext cx="329770" cy="329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Пикт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628" y="2614024"/>
              <a:ext cx="324743" cy="32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Пикт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173" y="2970038"/>
              <a:ext cx="333375" cy="33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Пикт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9776" y="4460563"/>
              <a:ext cx="356446" cy="356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Пикт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418" y="4841028"/>
              <a:ext cx="346280" cy="346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05" name="Диаграмма 10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1382080"/>
              </p:ext>
            </p:extLst>
          </p:nvPr>
        </p:nvGraphicFramePr>
        <p:xfrm>
          <a:off x="5938978" y="1713785"/>
          <a:ext cx="3633822" cy="4116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106" name="Рисунок 9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171" y="3673431"/>
            <a:ext cx="34255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Прямоугольник 106"/>
          <p:cNvSpPr/>
          <p:nvPr/>
        </p:nvSpPr>
        <p:spPr>
          <a:xfrm>
            <a:off x="743965" y="2155031"/>
            <a:ext cx="556198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10,4</a:t>
            </a:r>
            <a:endParaRPr lang="ru-RU" sz="13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791715" y="1798698"/>
            <a:ext cx="556198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12,0</a:t>
            </a:r>
            <a:endParaRPr lang="ru-RU" sz="13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703922" y="3243145"/>
            <a:ext cx="783551" cy="247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1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г.</a:t>
            </a:r>
            <a:endParaRPr lang="ru-RU" sz="11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1757186" y="3222738"/>
            <a:ext cx="733406" cy="245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1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 г.</a:t>
            </a:r>
            <a:endParaRPr lang="ru-RU" sz="11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8" name="Group 36"/>
          <p:cNvGrpSpPr>
            <a:grpSpLocks noChangeAspect="1"/>
          </p:cNvGrpSpPr>
          <p:nvPr/>
        </p:nvGrpSpPr>
        <p:grpSpPr bwMode="auto">
          <a:xfrm>
            <a:off x="371475" y="1954213"/>
            <a:ext cx="2273300" cy="1408112"/>
            <a:chOff x="234" y="1231"/>
            <a:chExt cx="1432" cy="887"/>
          </a:xfrm>
        </p:grpSpPr>
        <p:sp>
          <p:nvSpPr>
            <p:cNvPr id="119" name="AutoShape 35"/>
            <p:cNvSpPr>
              <a:spLocks noChangeAspect="1" noChangeArrowheads="1" noTextEdit="1"/>
            </p:cNvSpPr>
            <p:nvPr/>
          </p:nvSpPr>
          <p:spPr bwMode="auto">
            <a:xfrm>
              <a:off x="234" y="1231"/>
              <a:ext cx="1432" cy="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37"/>
            <p:cNvSpPr>
              <a:spLocks noEditPoints="1"/>
            </p:cNvSpPr>
            <p:nvPr/>
          </p:nvSpPr>
          <p:spPr bwMode="auto">
            <a:xfrm>
              <a:off x="318" y="1275"/>
              <a:ext cx="1319" cy="773"/>
            </a:xfrm>
            <a:custGeom>
              <a:avLst/>
              <a:gdLst>
                <a:gd name="T0" fmla="*/ 0 w 2637"/>
                <a:gd name="T1" fmla="*/ 1538 h 1547"/>
                <a:gd name="T2" fmla="*/ 2637 w 2637"/>
                <a:gd name="T3" fmla="*/ 1538 h 1547"/>
                <a:gd name="T4" fmla="*/ 2637 w 2637"/>
                <a:gd name="T5" fmla="*/ 1547 h 1547"/>
                <a:gd name="T6" fmla="*/ 0 w 2637"/>
                <a:gd name="T7" fmla="*/ 1547 h 1547"/>
                <a:gd name="T8" fmla="*/ 0 w 2637"/>
                <a:gd name="T9" fmla="*/ 1538 h 1547"/>
                <a:gd name="T10" fmla="*/ 0 w 2637"/>
                <a:gd name="T11" fmla="*/ 1319 h 1547"/>
                <a:gd name="T12" fmla="*/ 2637 w 2637"/>
                <a:gd name="T13" fmla="*/ 1319 h 1547"/>
                <a:gd name="T14" fmla="*/ 2637 w 2637"/>
                <a:gd name="T15" fmla="*/ 1329 h 1547"/>
                <a:gd name="T16" fmla="*/ 0 w 2637"/>
                <a:gd name="T17" fmla="*/ 1329 h 1547"/>
                <a:gd name="T18" fmla="*/ 0 w 2637"/>
                <a:gd name="T19" fmla="*/ 1319 h 1547"/>
                <a:gd name="T20" fmla="*/ 0 w 2637"/>
                <a:gd name="T21" fmla="*/ 1099 h 1547"/>
                <a:gd name="T22" fmla="*/ 2637 w 2637"/>
                <a:gd name="T23" fmla="*/ 1099 h 1547"/>
                <a:gd name="T24" fmla="*/ 2637 w 2637"/>
                <a:gd name="T25" fmla="*/ 1108 h 1547"/>
                <a:gd name="T26" fmla="*/ 0 w 2637"/>
                <a:gd name="T27" fmla="*/ 1108 h 1547"/>
                <a:gd name="T28" fmla="*/ 0 w 2637"/>
                <a:gd name="T29" fmla="*/ 1099 h 1547"/>
                <a:gd name="T30" fmla="*/ 0 w 2637"/>
                <a:gd name="T31" fmla="*/ 880 h 1547"/>
                <a:gd name="T32" fmla="*/ 2637 w 2637"/>
                <a:gd name="T33" fmla="*/ 880 h 1547"/>
                <a:gd name="T34" fmla="*/ 2637 w 2637"/>
                <a:gd name="T35" fmla="*/ 890 h 1547"/>
                <a:gd name="T36" fmla="*/ 0 w 2637"/>
                <a:gd name="T37" fmla="*/ 890 h 1547"/>
                <a:gd name="T38" fmla="*/ 0 w 2637"/>
                <a:gd name="T39" fmla="*/ 880 h 1547"/>
                <a:gd name="T40" fmla="*/ 0 w 2637"/>
                <a:gd name="T41" fmla="*/ 660 h 1547"/>
                <a:gd name="T42" fmla="*/ 2637 w 2637"/>
                <a:gd name="T43" fmla="*/ 660 h 1547"/>
                <a:gd name="T44" fmla="*/ 2637 w 2637"/>
                <a:gd name="T45" fmla="*/ 669 h 1547"/>
                <a:gd name="T46" fmla="*/ 0 w 2637"/>
                <a:gd name="T47" fmla="*/ 669 h 1547"/>
                <a:gd name="T48" fmla="*/ 0 w 2637"/>
                <a:gd name="T49" fmla="*/ 660 h 1547"/>
                <a:gd name="T50" fmla="*/ 0 w 2637"/>
                <a:gd name="T51" fmla="*/ 439 h 1547"/>
                <a:gd name="T52" fmla="*/ 2637 w 2637"/>
                <a:gd name="T53" fmla="*/ 439 h 1547"/>
                <a:gd name="T54" fmla="*/ 2637 w 2637"/>
                <a:gd name="T55" fmla="*/ 449 h 1547"/>
                <a:gd name="T56" fmla="*/ 0 w 2637"/>
                <a:gd name="T57" fmla="*/ 449 h 1547"/>
                <a:gd name="T58" fmla="*/ 0 w 2637"/>
                <a:gd name="T59" fmla="*/ 439 h 1547"/>
                <a:gd name="T60" fmla="*/ 0 w 2637"/>
                <a:gd name="T61" fmla="*/ 221 h 1547"/>
                <a:gd name="T62" fmla="*/ 2637 w 2637"/>
                <a:gd name="T63" fmla="*/ 221 h 1547"/>
                <a:gd name="T64" fmla="*/ 2637 w 2637"/>
                <a:gd name="T65" fmla="*/ 230 h 1547"/>
                <a:gd name="T66" fmla="*/ 0 w 2637"/>
                <a:gd name="T67" fmla="*/ 230 h 1547"/>
                <a:gd name="T68" fmla="*/ 0 w 2637"/>
                <a:gd name="T69" fmla="*/ 221 h 1547"/>
                <a:gd name="T70" fmla="*/ 0 w 2637"/>
                <a:gd name="T71" fmla="*/ 0 h 1547"/>
                <a:gd name="T72" fmla="*/ 2637 w 2637"/>
                <a:gd name="T73" fmla="*/ 0 h 1547"/>
                <a:gd name="T74" fmla="*/ 2637 w 2637"/>
                <a:gd name="T75" fmla="*/ 10 h 1547"/>
                <a:gd name="T76" fmla="*/ 0 w 2637"/>
                <a:gd name="T77" fmla="*/ 10 h 1547"/>
                <a:gd name="T78" fmla="*/ 0 w 2637"/>
                <a:gd name="T79" fmla="*/ 0 h 1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37" h="1547">
                  <a:moveTo>
                    <a:pt x="0" y="1538"/>
                  </a:moveTo>
                  <a:lnTo>
                    <a:pt x="2637" y="1538"/>
                  </a:lnTo>
                  <a:lnTo>
                    <a:pt x="2637" y="1547"/>
                  </a:lnTo>
                  <a:lnTo>
                    <a:pt x="0" y="1547"/>
                  </a:lnTo>
                  <a:lnTo>
                    <a:pt x="0" y="1538"/>
                  </a:lnTo>
                  <a:close/>
                  <a:moveTo>
                    <a:pt x="0" y="1319"/>
                  </a:moveTo>
                  <a:lnTo>
                    <a:pt x="2637" y="1319"/>
                  </a:lnTo>
                  <a:lnTo>
                    <a:pt x="2637" y="1329"/>
                  </a:lnTo>
                  <a:lnTo>
                    <a:pt x="0" y="1329"/>
                  </a:lnTo>
                  <a:lnTo>
                    <a:pt x="0" y="1319"/>
                  </a:lnTo>
                  <a:close/>
                  <a:moveTo>
                    <a:pt x="0" y="1099"/>
                  </a:moveTo>
                  <a:lnTo>
                    <a:pt x="2637" y="1099"/>
                  </a:lnTo>
                  <a:lnTo>
                    <a:pt x="2637" y="1108"/>
                  </a:lnTo>
                  <a:lnTo>
                    <a:pt x="0" y="1108"/>
                  </a:lnTo>
                  <a:lnTo>
                    <a:pt x="0" y="1099"/>
                  </a:lnTo>
                  <a:close/>
                  <a:moveTo>
                    <a:pt x="0" y="880"/>
                  </a:moveTo>
                  <a:lnTo>
                    <a:pt x="2637" y="880"/>
                  </a:lnTo>
                  <a:lnTo>
                    <a:pt x="2637" y="890"/>
                  </a:lnTo>
                  <a:lnTo>
                    <a:pt x="0" y="890"/>
                  </a:lnTo>
                  <a:lnTo>
                    <a:pt x="0" y="880"/>
                  </a:lnTo>
                  <a:close/>
                  <a:moveTo>
                    <a:pt x="0" y="660"/>
                  </a:moveTo>
                  <a:lnTo>
                    <a:pt x="2637" y="660"/>
                  </a:lnTo>
                  <a:lnTo>
                    <a:pt x="2637" y="669"/>
                  </a:lnTo>
                  <a:lnTo>
                    <a:pt x="0" y="669"/>
                  </a:lnTo>
                  <a:lnTo>
                    <a:pt x="0" y="660"/>
                  </a:lnTo>
                  <a:close/>
                  <a:moveTo>
                    <a:pt x="0" y="439"/>
                  </a:moveTo>
                  <a:lnTo>
                    <a:pt x="2637" y="439"/>
                  </a:lnTo>
                  <a:lnTo>
                    <a:pt x="2637" y="449"/>
                  </a:lnTo>
                  <a:lnTo>
                    <a:pt x="0" y="449"/>
                  </a:lnTo>
                  <a:lnTo>
                    <a:pt x="0" y="439"/>
                  </a:lnTo>
                  <a:close/>
                  <a:moveTo>
                    <a:pt x="0" y="221"/>
                  </a:moveTo>
                  <a:lnTo>
                    <a:pt x="2637" y="221"/>
                  </a:lnTo>
                  <a:lnTo>
                    <a:pt x="2637" y="230"/>
                  </a:lnTo>
                  <a:lnTo>
                    <a:pt x="0" y="230"/>
                  </a:lnTo>
                  <a:lnTo>
                    <a:pt x="0" y="221"/>
                  </a:lnTo>
                  <a:close/>
                  <a:moveTo>
                    <a:pt x="0" y="0"/>
                  </a:moveTo>
                  <a:lnTo>
                    <a:pt x="2637" y="0"/>
                  </a:lnTo>
                  <a:lnTo>
                    <a:pt x="2637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1588">
              <a:solidFill>
                <a:srgbClr val="D9D9D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1" name="Picture 38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" y="1363"/>
              <a:ext cx="344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39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" y="1363"/>
              <a:ext cx="344" cy="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4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" y="1781"/>
              <a:ext cx="344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4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" y="1522"/>
              <a:ext cx="344" cy="5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3" name="Прямая соединительная линия 62"/>
          <p:cNvCxnSpPr/>
          <p:nvPr/>
        </p:nvCxnSpPr>
        <p:spPr>
          <a:xfrm flipV="1">
            <a:off x="943276" y="648886"/>
            <a:ext cx="8703962" cy="899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Герб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" y="160709"/>
            <a:ext cx="673062" cy="832169"/>
          </a:xfrm>
          <a:prstGeom prst="rect">
            <a:avLst/>
          </a:prstGeom>
        </p:spPr>
      </p:pic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843444" y="122734"/>
            <a:ext cx="5126151" cy="6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1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Новоаганск</a:t>
            </a:r>
            <a:endParaRPr lang="ru-RU" sz="2100" b="1" dirty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Заголовок"/>
          <p:cNvSpPr>
            <a:spLocks noChangeArrowheads="1"/>
          </p:cNvSpPr>
          <p:nvPr/>
        </p:nvSpPr>
        <p:spPr bwMode="auto">
          <a:xfrm>
            <a:off x="833819" y="738665"/>
            <a:ext cx="890694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50" b="1" dirty="0" smtClean="0">
                <a:solidFill>
                  <a:srgbClr val="164105"/>
                </a:solidFill>
                <a:latin typeface="Arial" panose="020B0604020202020204" pitchFamily="34" charset="0"/>
              </a:rPr>
              <a:t>ПРОГНОЗИРУЕМЫЙ СПРОС НА УСЛУГИ ОБЪЕКТОВ СОЦИАЛЬНОЙ ИНФРАСТРУКТУРЫ</a:t>
            </a:r>
            <a:endParaRPr lang="ru-RU" altLang="ru-RU" sz="1550" b="1" dirty="0">
              <a:solidFill>
                <a:srgbClr val="164105"/>
              </a:solidFill>
              <a:latin typeface="Arial" panose="020B0604020202020204" pitchFamily="34" charset="0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7416830" y="5165146"/>
            <a:ext cx="0" cy="352039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62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1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86" name="ПрямоугольникНиз"/>
          <p:cNvSpPr/>
          <p:nvPr/>
        </p:nvSpPr>
        <p:spPr>
          <a:xfrm>
            <a:off x="-1" y="6660435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7" name="ПрямоугольникНиз"/>
          <p:cNvSpPr/>
          <p:nvPr/>
        </p:nvSpPr>
        <p:spPr>
          <a:xfrm>
            <a:off x="102423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0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28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12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Прямоугольник"/>
          <p:cNvSpPr/>
          <p:nvPr/>
        </p:nvSpPr>
        <p:spPr>
          <a:xfrm>
            <a:off x="0" y="641612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Текст"/>
          <p:cNvSpPr txBox="1"/>
          <p:nvPr/>
        </p:nvSpPr>
        <p:spPr>
          <a:xfrm>
            <a:off x="5410701" y="2029783"/>
            <a:ext cx="4228445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СТРОИТЕЛЬСТВУ ЗАПЛАНИРОВАНО:</a:t>
            </a:r>
          </a:p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alt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alt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дошкольные образовательные организации</a:t>
            </a:r>
          </a:p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alt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и детская библиотеки</a:t>
            </a:r>
          </a:p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alt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плавательный бассейн</a:t>
            </a:r>
          </a:p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alt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спортивные площадки</a:t>
            </a:r>
          </a:p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alt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крытый хоккейный корт</a:t>
            </a: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altLang="ru-RU" sz="13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РЕКОНСТРУКЦИИ ПРЕДУСМОТРЕНА:</a:t>
            </a:r>
            <a:endParaRPr lang="ru-RU" sz="1300" b="1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Новоаганская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районная больница</a:t>
            </a: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altLang="ru-RU" sz="13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100" b="1" dirty="0" smtClean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300" b="1" dirty="0" smtClean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82866" y="5161403"/>
            <a:ext cx="417567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план городского поселения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Новоаганск</a:t>
            </a:r>
            <a:r>
              <a:rPr lang="ru-RU" sz="1300" dirty="0"/>
              <a:t> </a:t>
            </a:r>
            <a:r>
              <a:rPr lang="ru-RU" sz="1300" dirty="0" smtClean="0"/>
              <a:t> (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утв.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решением Думы Нижневартовского района от 16.04.2015 №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644)</a:t>
            </a:r>
            <a:endParaRPr lang="ru-RU" sz="13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33819" y="84234"/>
            <a:ext cx="5126151" cy="6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1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Новоаганск</a:t>
            </a:r>
            <a:endParaRPr lang="ru-RU" sz="2100" b="1" dirty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952500" y="635815"/>
            <a:ext cx="8694738" cy="13886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5451161" y="1568479"/>
            <a:ext cx="4187985" cy="349126"/>
          </a:xfrm>
          <a:prstGeom prst="rect">
            <a:avLst/>
          </a:prstGeom>
          <a:solidFill>
            <a:srgbClr val="E696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410701" y="1622496"/>
            <a:ext cx="4175676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altLang="ru-RU" sz="14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оселок городского типа НОВОАГАНСК</a:t>
            </a:r>
            <a:endParaRPr lang="ru-RU" altLang="ru-RU" sz="1400" b="1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Заголовок"/>
          <p:cNvSpPr>
            <a:spLocks noChangeArrowheads="1"/>
          </p:cNvSpPr>
          <p:nvPr/>
        </p:nvSpPr>
        <p:spPr bwMode="auto">
          <a:xfrm>
            <a:off x="833819" y="738665"/>
            <a:ext cx="6934536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50" b="1" dirty="0" smtClean="0">
                <a:solidFill>
                  <a:srgbClr val="164105"/>
                </a:solidFill>
                <a:latin typeface="Arial" panose="020B0604020202020204" pitchFamily="34" charset="0"/>
              </a:rPr>
              <a:t>ПЕРЕЧЕНЬ МЕРОПРИЯТИЙ ПО СТРОИТЕЛЬСТВУ</a:t>
            </a:r>
            <a:endParaRPr lang="ru-RU" altLang="ru-RU" sz="1550" b="1" dirty="0">
              <a:solidFill>
                <a:srgbClr val="164105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Герб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" y="160709"/>
            <a:ext cx="673062" cy="83216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28624" y="1568479"/>
            <a:ext cx="5173638" cy="4190088"/>
            <a:chOff x="9653" y="1550305"/>
            <a:chExt cx="5173638" cy="4190088"/>
          </a:xfrm>
        </p:grpSpPr>
        <p:pic>
          <p:nvPicPr>
            <p:cNvPr id="3074" name="Picture 2" descr="C:\Users\domelyanchuk\Desktop\Схемы ПКР НР\Новоаганск картинка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228" y="1550305"/>
              <a:ext cx="4974063" cy="4190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2544996" y="2432685"/>
              <a:ext cx="1199590" cy="2743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Объекты физической культуры и спорта</a:t>
              </a:r>
              <a:endParaRPr lang="ru-RU" sz="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45306" y="3249287"/>
              <a:ext cx="1199590" cy="18478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Объекты культуры</a:t>
              </a:r>
              <a:endParaRPr lang="ru-RU" sz="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2011596" y="2966085"/>
              <a:ext cx="1199590" cy="2743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Объекты физической культуры и спорта</a:t>
              </a:r>
              <a:endParaRPr lang="ru-RU" sz="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9653" y="4422430"/>
              <a:ext cx="1199590" cy="2743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Объекты физической культуры и спорта</a:t>
              </a:r>
              <a:endParaRPr lang="ru-RU" sz="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363586" y="4589427"/>
              <a:ext cx="1199590" cy="2743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Объекты физической культуры и спорта</a:t>
              </a:r>
              <a:endParaRPr lang="ru-RU" sz="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21455" y="3839837"/>
              <a:ext cx="1073945" cy="2654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Объекты здравоохранения</a:t>
              </a:r>
              <a:endParaRPr lang="ru-RU" sz="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2316116" y="5045752"/>
              <a:ext cx="1303383" cy="18478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Объекты образования</a:t>
              </a:r>
              <a:endParaRPr lang="ru-RU" sz="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879908" y="4237645"/>
              <a:ext cx="1303383" cy="18478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Объекты образования</a:t>
              </a:r>
              <a:endParaRPr lang="ru-RU" sz="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7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817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13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Прямоугольник"/>
          <p:cNvSpPr/>
          <p:nvPr/>
        </p:nvSpPr>
        <p:spPr>
          <a:xfrm>
            <a:off x="0" y="634982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467" y="2186339"/>
            <a:ext cx="6673645" cy="306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endParaRPr lang="ru-RU" sz="14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874666" y="1046400"/>
            <a:ext cx="7764479" cy="349126"/>
          </a:xfrm>
          <a:prstGeom prst="rect">
            <a:avLst/>
          </a:prstGeom>
          <a:solidFill>
            <a:srgbClr val="E696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ТекНовоаганск"/>
          <p:cNvSpPr>
            <a:spLocks noChangeArrowheads="1"/>
          </p:cNvSpPr>
          <p:nvPr/>
        </p:nvSpPr>
        <p:spPr bwMode="auto">
          <a:xfrm>
            <a:off x="1959849" y="1068925"/>
            <a:ext cx="69197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300" b="1" dirty="0">
                <a:solidFill>
                  <a:srgbClr val="005800"/>
                </a:solidFill>
              </a:rPr>
              <a:t>п</a:t>
            </a:r>
            <a:r>
              <a:rPr lang="ru-RU" altLang="ru-RU" sz="1300" b="1" dirty="0" smtClean="0">
                <a:solidFill>
                  <a:srgbClr val="005800"/>
                </a:solidFill>
              </a:rPr>
              <a:t>оселок городского типа НОВОАГАНСК</a:t>
            </a:r>
            <a:endParaRPr lang="ru-RU" altLang="ru-RU" sz="1300" b="1" dirty="0">
              <a:solidFill>
                <a:srgbClr val="005800"/>
              </a:solidFill>
            </a:endParaRPr>
          </a:p>
        </p:txBody>
      </p:sp>
      <p:grpSp>
        <p:nvGrpSpPr>
          <p:cNvPr id="102" name="Группа 101"/>
          <p:cNvGrpSpPr/>
          <p:nvPr/>
        </p:nvGrpSpPr>
        <p:grpSpPr>
          <a:xfrm>
            <a:off x="180620" y="4911948"/>
            <a:ext cx="4540670" cy="1463064"/>
            <a:chOff x="144725" y="3438766"/>
            <a:chExt cx="5083687" cy="1638031"/>
          </a:xfrm>
        </p:grpSpPr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25" y="3438766"/>
              <a:ext cx="2457277" cy="1638031"/>
            </a:xfrm>
            <a:prstGeom prst="rect">
              <a:avLst/>
            </a:prstGeom>
          </p:spPr>
        </p:pic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370" y="3438766"/>
              <a:ext cx="2528042" cy="1638031"/>
            </a:xfrm>
            <a:prstGeom prst="rect">
              <a:avLst/>
            </a:prstGeom>
          </p:spPr>
        </p:pic>
      </p:grpSp>
      <p:grpSp>
        <p:nvGrpSpPr>
          <p:cNvPr id="39" name="Текст"/>
          <p:cNvGrpSpPr/>
          <p:nvPr/>
        </p:nvGrpSpPr>
        <p:grpSpPr>
          <a:xfrm>
            <a:off x="-1904" y="2538544"/>
            <a:ext cx="5273281" cy="1429006"/>
            <a:chOff x="-389" y="2401892"/>
            <a:chExt cx="5273281" cy="1125658"/>
          </a:xfrm>
        </p:grpSpPr>
        <p:sp>
          <p:nvSpPr>
            <p:cNvPr id="40" name="Текст"/>
            <p:cNvSpPr txBox="1"/>
            <p:nvPr/>
          </p:nvSpPr>
          <p:spPr>
            <a:xfrm>
              <a:off x="9607" y="2590419"/>
              <a:ext cx="5263285" cy="339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u-RU" alt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Дошкольная образовательная </a:t>
              </a:r>
              <a:endParaRPr lang="ru-RU" alt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организация на 200 мест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…….………………………………..2020-2023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гг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Текст"/>
            <p:cNvSpPr txBox="1"/>
            <p:nvPr/>
          </p:nvSpPr>
          <p:spPr>
            <a:xfrm>
              <a:off x="60036" y="2401892"/>
              <a:ext cx="51840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  <a:tabLst>
                  <a:tab pos="2214880" algn="l"/>
                </a:tabLst>
              </a:pPr>
              <a:r>
                <a:rPr lang="ru-RU" sz="1200" b="1" dirty="0" smtClean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ОБРАЗОВАТЕЛЬНЫЕ  </a:t>
              </a:r>
              <a:r>
                <a:rPr lang="ru-RU" sz="1200" b="1" dirty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ОРГАНИЗАЦИИ</a:t>
              </a:r>
              <a:endParaRPr lang="ru-RU" sz="1200" b="1" dirty="0">
                <a:solidFill>
                  <a:srgbClr val="E6961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" name="Текст"/>
            <p:cNvSpPr txBox="1"/>
            <p:nvPr/>
          </p:nvSpPr>
          <p:spPr>
            <a:xfrm>
              <a:off x="19982" y="3041889"/>
              <a:ext cx="52027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b="1" dirty="0" smtClean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УЧРЕЖДЕНИЯ КУЛЬТУРЫ И ИСКУССТВА</a:t>
              </a:r>
              <a:endParaRPr lang="ru-RU" sz="1200" b="1" dirty="0">
                <a:solidFill>
                  <a:srgbClr val="E6961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43" name="Текст"/>
            <p:cNvSpPr txBox="1"/>
            <p:nvPr/>
          </p:nvSpPr>
          <p:spPr>
            <a:xfrm>
              <a:off x="-389" y="3188131"/>
              <a:ext cx="5184063" cy="339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 Комплекс «Городская библиотека </a:t>
              </a:r>
            </a:p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детская библиотека» на 4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5,2</a:t>
              </a:r>
              <a:r>
                <a:rPr lang="ru-RU" alt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ru-RU" sz="11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тыс.ед.хранения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…………….2020-2023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гг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Прямая соединительная линия 26"/>
          <p:cNvCxnSpPr/>
          <p:nvPr/>
        </p:nvCxnSpPr>
        <p:spPr>
          <a:xfrm flipV="1">
            <a:off x="943276" y="648886"/>
            <a:ext cx="8703962" cy="899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Герб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" y="160709"/>
            <a:ext cx="673062" cy="832169"/>
          </a:xfrm>
          <a:prstGeom prst="rect">
            <a:avLst/>
          </a:prstGeom>
        </p:spPr>
      </p:pic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843444" y="122734"/>
            <a:ext cx="5126151" cy="6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1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Новоаганск</a:t>
            </a:r>
            <a:endParaRPr lang="ru-RU" sz="2100" b="1" dirty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Заголовок"/>
          <p:cNvSpPr>
            <a:spLocks noChangeArrowheads="1"/>
          </p:cNvSpPr>
          <p:nvPr/>
        </p:nvSpPr>
        <p:spPr bwMode="auto">
          <a:xfrm>
            <a:off x="833819" y="709790"/>
            <a:ext cx="6934536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50" b="1" dirty="0" smtClean="0">
                <a:solidFill>
                  <a:srgbClr val="164105"/>
                </a:solidFill>
                <a:latin typeface="Arial" panose="020B0604020202020204" pitchFamily="34" charset="0"/>
              </a:rPr>
              <a:t>ПЕРЕЧЕНЬ МЕРОПРИЯТИЙ ПО СТРОИТЕЛЬСТВУ</a:t>
            </a:r>
            <a:endParaRPr lang="ru-RU" altLang="ru-RU" sz="1550" b="1" dirty="0">
              <a:solidFill>
                <a:srgbClr val="164105"/>
              </a:solidFill>
              <a:latin typeface="Arial" panose="020B0604020202020204" pitchFamily="34" charset="0"/>
            </a:endParaRPr>
          </a:p>
        </p:txBody>
      </p:sp>
      <p:sp>
        <p:nvSpPr>
          <p:cNvPr id="31" name="Текст"/>
          <p:cNvSpPr txBox="1"/>
          <p:nvPr/>
        </p:nvSpPr>
        <p:spPr>
          <a:xfrm>
            <a:off x="-1905" y="1609033"/>
            <a:ext cx="5184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214880" algn="l"/>
              </a:tabLst>
            </a:pPr>
            <a:r>
              <a:rPr lang="ru-RU" sz="12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2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МЕДИЦИНСКИЕ ОРГАНИЗАЦИИ</a:t>
            </a:r>
            <a:endParaRPr lang="ru-RU" sz="1200" b="1" dirty="0" smtClean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tabLst>
                <a:tab pos="2214880" algn="l"/>
              </a:tabLst>
            </a:pPr>
            <a:endParaRPr lang="ru-RU" sz="1200" b="1" dirty="0">
              <a:solidFill>
                <a:srgbClr val="E69614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Текст"/>
          <p:cNvSpPr txBox="1"/>
          <p:nvPr/>
        </p:nvSpPr>
        <p:spPr>
          <a:xfrm>
            <a:off x="8091" y="1878365"/>
            <a:ext cx="52632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defTabSz="9144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 ХМАО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Югры «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Новоаганская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районная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больница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на 250 посещений в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смену/160 коек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(реконструкция)………………………………………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…...202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" name="Текст"/>
          <p:cNvSpPr txBox="1"/>
          <p:nvPr/>
        </p:nvSpPr>
        <p:spPr>
          <a:xfrm>
            <a:off x="-21414" y="4089161"/>
            <a:ext cx="5051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2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СПОРТИВНЫЕ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СООРУЖЕНИЯ</a:t>
            </a:r>
            <a:endParaRPr lang="ru-RU" sz="1200" b="1" dirty="0">
              <a:solidFill>
                <a:srgbClr val="E69614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36" name="План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65" y="1616922"/>
            <a:ext cx="4769880" cy="4771994"/>
          </a:xfrm>
          <a:prstGeom prst="rect">
            <a:avLst/>
          </a:prstGeom>
        </p:spPr>
      </p:pic>
      <p:sp>
        <p:nvSpPr>
          <p:cNvPr id="37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8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-6389" y="6335024"/>
            <a:ext cx="96455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Примечание: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- потребность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размещении объекта отсутствует. При корректировке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СТП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ХМАО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-Югры мероприятие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рекомендовано исключить</a:t>
            </a:r>
          </a:p>
        </p:txBody>
      </p:sp>
      <p:sp>
        <p:nvSpPr>
          <p:cNvPr id="45" name="Текст"/>
          <p:cNvSpPr txBox="1"/>
          <p:nvPr/>
        </p:nvSpPr>
        <p:spPr>
          <a:xfrm>
            <a:off x="20868" y="4352152"/>
            <a:ext cx="50514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Плавательный бассейн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зеркала воды..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…...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2026-2028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/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Спортивная площадка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1400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м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…………………….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2020-2021 гг.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37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14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Прямоугольник"/>
          <p:cNvSpPr/>
          <p:nvPr/>
        </p:nvSpPr>
        <p:spPr>
          <a:xfrm>
            <a:off x="0" y="634982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467" y="2186339"/>
            <a:ext cx="6673645" cy="306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endParaRPr lang="ru-RU" sz="14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874666" y="1046400"/>
            <a:ext cx="7764479" cy="349126"/>
          </a:xfrm>
          <a:prstGeom prst="rect">
            <a:avLst/>
          </a:prstGeom>
          <a:solidFill>
            <a:srgbClr val="E696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ТекНовоаганск"/>
          <p:cNvSpPr>
            <a:spLocks noChangeArrowheads="1"/>
          </p:cNvSpPr>
          <p:nvPr/>
        </p:nvSpPr>
        <p:spPr bwMode="auto">
          <a:xfrm>
            <a:off x="1959849" y="1068925"/>
            <a:ext cx="69197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300" b="1" dirty="0">
                <a:solidFill>
                  <a:srgbClr val="005800"/>
                </a:solidFill>
              </a:rPr>
              <a:t>п</a:t>
            </a:r>
            <a:r>
              <a:rPr lang="ru-RU" altLang="ru-RU" sz="1300" b="1" dirty="0" smtClean="0">
                <a:solidFill>
                  <a:srgbClr val="005800"/>
                </a:solidFill>
              </a:rPr>
              <a:t>оселок городского типа НОВОАГАНСК</a:t>
            </a:r>
            <a:endParaRPr lang="ru-RU" altLang="ru-RU" sz="1300" b="1" dirty="0">
              <a:solidFill>
                <a:srgbClr val="005800"/>
              </a:solidFill>
            </a:endParaRPr>
          </a:p>
        </p:txBody>
      </p:sp>
      <p:pic>
        <p:nvPicPr>
          <p:cNvPr id="75" name="Космос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49" y="1600184"/>
            <a:ext cx="4765296" cy="4773746"/>
          </a:xfrm>
          <a:prstGeom prst="rect">
            <a:avLst/>
          </a:prstGeom>
        </p:spPr>
      </p:pic>
      <p:grpSp>
        <p:nvGrpSpPr>
          <p:cNvPr id="102" name="Группа 101"/>
          <p:cNvGrpSpPr/>
          <p:nvPr/>
        </p:nvGrpSpPr>
        <p:grpSpPr>
          <a:xfrm>
            <a:off x="180620" y="4887909"/>
            <a:ext cx="4540670" cy="1463064"/>
            <a:chOff x="144725" y="3438766"/>
            <a:chExt cx="5083687" cy="1638031"/>
          </a:xfrm>
        </p:grpSpPr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25" y="3438766"/>
              <a:ext cx="2457277" cy="1638031"/>
            </a:xfrm>
            <a:prstGeom prst="rect">
              <a:avLst/>
            </a:prstGeom>
          </p:spPr>
        </p:pic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370" y="3438766"/>
              <a:ext cx="2528042" cy="1638031"/>
            </a:xfrm>
            <a:prstGeom prst="rect">
              <a:avLst/>
            </a:prstGeom>
          </p:spPr>
        </p:pic>
      </p:grpSp>
      <p:grpSp>
        <p:nvGrpSpPr>
          <p:cNvPr id="39" name="Текст"/>
          <p:cNvGrpSpPr/>
          <p:nvPr/>
        </p:nvGrpSpPr>
        <p:grpSpPr>
          <a:xfrm>
            <a:off x="-1904" y="2538544"/>
            <a:ext cx="5273281" cy="1429006"/>
            <a:chOff x="-389" y="2401892"/>
            <a:chExt cx="5273281" cy="1125658"/>
          </a:xfrm>
        </p:grpSpPr>
        <p:sp>
          <p:nvSpPr>
            <p:cNvPr id="40" name="Текст"/>
            <p:cNvSpPr txBox="1"/>
            <p:nvPr/>
          </p:nvSpPr>
          <p:spPr>
            <a:xfrm>
              <a:off x="9607" y="2590419"/>
              <a:ext cx="5263285" cy="339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u-RU" alt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Дошкольная образовательная </a:t>
              </a:r>
              <a:endParaRPr lang="ru-RU" alt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организация на 200 мест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…….………………………………..2020-2023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гг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Текст"/>
            <p:cNvSpPr txBox="1"/>
            <p:nvPr/>
          </p:nvSpPr>
          <p:spPr>
            <a:xfrm>
              <a:off x="60036" y="2401892"/>
              <a:ext cx="51840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  <a:tabLst>
                  <a:tab pos="2214880" algn="l"/>
                </a:tabLst>
              </a:pPr>
              <a:r>
                <a:rPr lang="ru-RU" sz="1200" b="1" dirty="0" smtClean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ОБРАЗОВАТЕЛЬНЫЕ  </a:t>
              </a:r>
              <a:r>
                <a:rPr lang="ru-RU" sz="1200" b="1" dirty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ОРГАНИЗАЦИИ</a:t>
              </a:r>
              <a:endParaRPr lang="ru-RU" sz="1200" b="1" dirty="0">
                <a:solidFill>
                  <a:srgbClr val="E6961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" name="Текст"/>
            <p:cNvSpPr txBox="1"/>
            <p:nvPr/>
          </p:nvSpPr>
          <p:spPr>
            <a:xfrm>
              <a:off x="19982" y="3041889"/>
              <a:ext cx="52027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b="1" dirty="0" smtClean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УЧРЕЖДЕНИЯ КУЛЬТУРЫ И ИСКУССТВА</a:t>
              </a:r>
              <a:endParaRPr lang="ru-RU" sz="1200" b="1" dirty="0">
                <a:solidFill>
                  <a:srgbClr val="E6961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43" name="Текст"/>
            <p:cNvSpPr txBox="1"/>
            <p:nvPr/>
          </p:nvSpPr>
          <p:spPr>
            <a:xfrm>
              <a:off x="-389" y="3188131"/>
              <a:ext cx="5184063" cy="339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 Комплекс «Городская библиотека </a:t>
              </a:r>
            </a:p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детская библиотека» на 4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5,2</a:t>
              </a:r>
              <a:r>
                <a:rPr lang="ru-RU" alt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ru-RU" sz="11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тыс.ед.хранения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…………….2020-2023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гг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Прямая соединительная линия 26"/>
          <p:cNvCxnSpPr/>
          <p:nvPr/>
        </p:nvCxnSpPr>
        <p:spPr>
          <a:xfrm flipV="1">
            <a:off x="943276" y="648886"/>
            <a:ext cx="8703962" cy="899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Герб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" y="160709"/>
            <a:ext cx="673062" cy="832169"/>
          </a:xfrm>
          <a:prstGeom prst="rect">
            <a:avLst/>
          </a:prstGeom>
        </p:spPr>
      </p:pic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843444" y="122734"/>
            <a:ext cx="5126151" cy="6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1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Новоаганск</a:t>
            </a:r>
            <a:endParaRPr lang="ru-RU" sz="2100" b="1" dirty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Заголовок"/>
          <p:cNvSpPr>
            <a:spLocks noChangeArrowheads="1"/>
          </p:cNvSpPr>
          <p:nvPr/>
        </p:nvSpPr>
        <p:spPr bwMode="auto">
          <a:xfrm>
            <a:off x="833819" y="709790"/>
            <a:ext cx="6934536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50" b="1" dirty="0" smtClean="0">
                <a:solidFill>
                  <a:srgbClr val="164105"/>
                </a:solidFill>
                <a:latin typeface="Arial" panose="020B0604020202020204" pitchFamily="34" charset="0"/>
              </a:rPr>
              <a:t>ПЕРЕЧЕНЬ МЕРОПРИЯТИЙ ПО СТРОИТЕЛЬСТВУ</a:t>
            </a:r>
            <a:endParaRPr lang="ru-RU" altLang="ru-RU" sz="1550" b="1" dirty="0">
              <a:solidFill>
                <a:srgbClr val="164105"/>
              </a:solidFill>
              <a:latin typeface="Arial" panose="020B0604020202020204" pitchFamily="34" charset="0"/>
            </a:endParaRPr>
          </a:p>
        </p:txBody>
      </p:sp>
      <p:sp>
        <p:nvSpPr>
          <p:cNvPr id="34" name="Текст"/>
          <p:cNvSpPr txBox="1"/>
          <p:nvPr/>
        </p:nvSpPr>
        <p:spPr>
          <a:xfrm>
            <a:off x="20868" y="4352152"/>
            <a:ext cx="50514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Плавательный бассейн …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..400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зеркала воды.. …..2026-2028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/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Спортивная площадка ……..1400 кв. м ………………….2020-2021 гг.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Текст"/>
          <p:cNvSpPr txBox="1"/>
          <p:nvPr/>
        </p:nvSpPr>
        <p:spPr>
          <a:xfrm>
            <a:off x="-21414" y="4089161"/>
            <a:ext cx="5051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2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СПОРТИВНЫЕ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СООРУЖЕНИЯ</a:t>
            </a:r>
            <a:endParaRPr lang="ru-RU" sz="1200" b="1" dirty="0">
              <a:solidFill>
                <a:srgbClr val="E69614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6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7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6389" y="6335024"/>
            <a:ext cx="96455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Примечание: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- потребность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размещении объекта отсутствует. При корректировке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СТП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ХМАО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-Югры мероприятие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рекомендовано исключить</a:t>
            </a:r>
          </a:p>
        </p:txBody>
      </p:sp>
      <p:sp>
        <p:nvSpPr>
          <p:cNvPr id="38" name="Текст"/>
          <p:cNvSpPr txBox="1"/>
          <p:nvPr/>
        </p:nvSpPr>
        <p:spPr>
          <a:xfrm>
            <a:off x="21726" y="1593370"/>
            <a:ext cx="5184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214880" algn="l"/>
              </a:tabLst>
            </a:pPr>
            <a:r>
              <a:rPr lang="ru-RU" sz="12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2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МЕДИЦИНСКИЕ ОРГАНИЗАЦИИ</a:t>
            </a:r>
            <a:endParaRPr lang="ru-RU" sz="1200" b="1" dirty="0" smtClean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tabLst>
                <a:tab pos="2214880" algn="l"/>
              </a:tabLst>
            </a:pPr>
            <a:endParaRPr lang="ru-RU" sz="1200" b="1" dirty="0">
              <a:solidFill>
                <a:srgbClr val="E69614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Текст"/>
          <p:cNvSpPr txBox="1"/>
          <p:nvPr/>
        </p:nvSpPr>
        <p:spPr>
          <a:xfrm>
            <a:off x="8091" y="1878365"/>
            <a:ext cx="52632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defTabSz="9144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 ХМАО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Югры «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Новоаганская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районная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больница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на 250 посещений в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смену/160 коек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(реконструкция)………………………………………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…...202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03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15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Прямоугольник"/>
          <p:cNvSpPr/>
          <p:nvPr/>
        </p:nvSpPr>
        <p:spPr>
          <a:xfrm>
            <a:off x="0" y="634982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467" y="2186339"/>
            <a:ext cx="6673645" cy="306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endParaRPr lang="ru-RU" sz="14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874666" y="1056025"/>
            <a:ext cx="7764479" cy="349126"/>
          </a:xfrm>
          <a:prstGeom prst="rect">
            <a:avLst/>
          </a:prstGeom>
          <a:solidFill>
            <a:srgbClr val="E696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7" name="Группа 76"/>
          <p:cNvGrpSpPr/>
          <p:nvPr/>
        </p:nvGrpSpPr>
        <p:grpSpPr>
          <a:xfrm>
            <a:off x="253737" y="4963012"/>
            <a:ext cx="4458872" cy="1453033"/>
            <a:chOff x="269046" y="3438766"/>
            <a:chExt cx="4992106" cy="1626800"/>
          </a:xfrm>
        </p:grpSpPr>
        <p:pic>
          <p:nvPicPr>
            <p:cNvPr id="78" name="Рисунок 7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046" y="3438766"/>
              <a:ext cx="2351976" cy="1626800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19" y="3450499"/>
              <a:ext cx="2551233" cy="1612210"/>
            </a:xfrm>
            <a:prstGeom prst="rect">
              <a:avLst/>
            </a:prstGeom>
          </p:spPr>
        </p:pic>
      </p:grpSp>
      <p:grpSp>
        <p:nvGrpSpPr>
          <p:cNvPr id="42" name="Текст"/>
          <p:cNvGrpSpPr/>
          <p:nvPr/>
        </p:nvGrpSpPr>
        <p:grpSpPr>
          <a:xfrm>
            <a:off x="-42549" y="1669369"/>
            <a:ext cx="5114863" cy="849634"/>
            <a:chOff x="-27344" y="2255905"/>
            <a:chExt cx="5268042" cy="849634"/>
          </a:xfrm>
        </p:grpSpPr>
        <p:sp>
          <p:nvSpPr>
            <p:cNvPr id="44" name="Текст"/>
            <p:cNvSpPr txBox="1"/>
            <p:nvPr/>
          </p:nvSpPr>
          <p:spPr>
            <a:xfrm>
              <a:off x="35499" y="2255905"/>
              <a:ext cx="52027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ru-RU" sz="1200" b="1" dirty="0" smtClean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СПОРТИВНЫЕ</a:t>
              </a:r>
              <a:r>
                <a:rPr lang="ru-RU" sz="1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1" dirty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СООРУЖЕНИЯ</a:t>
              </a:r>
              <a:endParaRPr lang="ru-RU" sz="1200" b="1" dirty="0">
                <a:solidFill>
                  <a:srgbClr val="E6961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45" name="Текст"/>
            <p:cNvSpPr txBox="1"/>
            <p:nvPr/>
          </p:nvSpPr>
          <p:spPr>
            <a:xfrm>
              <a:off x="37973" y="2532904"/>
              <a:ext cx="52027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Крытый хоккейный корт ………….…… 1800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кв. 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 ……..2018-2019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гг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Текст"/>
            <p:cNvSpPr txBox="1"/>
            <p:nvPr/>
          </p:nvSpPr>
          <p:spPr>
            <a:xfrm>
              <a:off x="-27344" y="2843929"/>
              <a:ext cx="52027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11.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Спортивная 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площадка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</a:t>
              </a:r>
              <a:r>
                <a:rPr lang="en-US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….…… 4000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кв. 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 ……..2024-2025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гг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Прямая соединительная линия 25"/>
          <p:cNvCxnSpPr/>
          <p:nvPr/>
        </p:nvCxnSpPr>
        <p:spPr>
          <a:xfrm flipV="1">
            <a:off x="943276" y="648886"/>
            <a:ext cx="8703962" cy="899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Герб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" y="160709"/>
            <a:ext cx="673062" cy="832169"/>
          </a:xfrm>
          <a:prstGeom prst="rect">
            <a:avLst/>
          </a:prstGeom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843444" y="122734"/>
            <a:ext cx="5126151" cy="6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1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Новоаганск</a:t>
            </a:r>
            <a:endParaRPr lang="ru-RU" sz="2100" b="1" dirty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Заголовок"/>
          <p:cNvSpPr>
            <a:spLocks noChangeArrowheads="1"/>
          </p:cNvSpPr>
          <p:nvPr/>
        </p:nvSpPr>
        <p:spPr bwMode="auto">
          <a:xfrm>
            <a:off x="833819" y="709790"/>
            <a:ext cx="6934536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50" b="1" dirty="0" smtClean="0">
                <a:solidFill>
                  <a:srgbClr val="164105"/>
                </a:solidFill>
                <a:latin typeface="Arial" panose="020B0604020202020204" pitchFamily="34" charset="0"/>
              </a:rPr>
              <a:t>ПЕРЕЧЕНЬ МЕРОПРИЯТИЙ ПО СТРОИТЕЛЬСТВУ</a:t>
            </a:r>
            <a:endParaRPr lang="ru-RU" altLang="ru-RU" sz="1550" b="1" dirty="0">
              <a:solidFill>
                <a:srgbClr val="164105"/>
              </a:solidFill>
              <a:latin typeface="Arial" panose="020B0604020202020204" pitchFamily="34" charset="0"/>
            </a:endParaRPr>
          </a:p>
        </p:txBody>
      </p:sp>
      <p:sp>
        <p:nvSpPr>
          <p:cNvPr id="31" name="ТекНовоаганск"/>
          <p:cNvSpPr>
            <a:spLocks noChangeArrowheads="1"/>
          </p:cNvSpPr>
          <p:nvPr/>
        </p:nvSpPr>
        <p:spPr bwMode="auto">
          <a:xfrm>
            <a:off x="1959849" y="1068925"/>
            <a:ext cx="69197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300" b="1" dirty="0">
                <a:solidFill>
                  <a:srgbClr val="005800"/>
                </a:solidFill>
              </a:rPr>
              <a:t>п</a:t>
            </a:r>
            <a:r>
              <a:rPr lang="ru-RU" altLang="ru-RU" sz="1300" b="1" dirty="0" smtClean="0">
                <a:solidFill>
                  <a:srgbClr val="005800"/>
                </a:solidFill>
              </a:rPr>
              <a:t>оселок городского типа НОВОАГАНСК</a:t>
            </a:r>
            <a:endParaRPr lang="ru-RU" altLang="ru-RU" sz="1300" b="1" dirty="0">
              <a:solidFill>
                <a:srgbClr val="005800"/>
              </a:solidFill>
            </a:endParaRPr>
          </a:p>
        </p:txBody>
      </p:sp>
      <p:sp>
        <p:nvSpPr>
          <p:cNvPr id="32" name="Текст"/>
          <p:cNvSpPr txBox="1"/>
          <p:nvPr/>
        </p:nvSpPr>
        <p:spPr>
          <a:xfrm>
            <a:off x="0" y="2814688"/>
            <a:ext cx="51411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Дошкольная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 </a:t>
            </a:r>
          </a:p>
          <a:p>
            <a:pPr>
              <a:spcAft>
                <a:spcPts val="0"/>
              </a:spcAft>
            </a:pP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организация ……………………….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мест……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…...202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гг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3" name="Текст"/>
          <p:cNvSpPr txBox="1"/>
          <p:nvPr/>
        </p:nvSpPr>
        <p:spPr>
          <a:xfrm>
            <a:off x="0" y="2611026"/>
            <a:ext cx="5128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ОБРАЗОВАТЕЛЬНЫЕ </a:t>
            </a:r>
            <a:r>
              <a:rPr lang="ru-RU" sz="1200" b="1" dirty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</a:t>
            </a:r>
            <a:endParaRPr lang="ru-RU" sz="1200" b="1" dirty="0">
              <a:solidFill>
                <a:srgbClr val="E69614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34" name="План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56" y="1650369"/>
            <a:ext cx="4778289" cy="4774058"/>
          </a:xfrm>
          <a:prstGeom prst="rect">
            <a:avLst/>
          </a:prstGeom>
        </p:spPr>
      </p:pic>
      <p:sp>
        <p:nvSpPr>
          <p:cNvPr id="35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6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990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16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Прямоугольник"/>
          <p:cNvSpPr/>
          <p:nvPr/>
        </p:nvSpPr>
        <p:spPr>
          <a:xfrm>
            <a:off x="0" y="634982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467" y="2186339"/>
            <a:ext cx="6673645" cy="306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endParaRPr lang="ru-RU" sz="14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874666" y="1056025"/>
            <a:ext cx="7764479" cy="349126"/>
          </a:xfrm>
          <a:prstGeom prst="rect">
            <a:avLst/>
          </a:prstGeom>
          <a:solidFill>
            <a:srgbClr val="E696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Космос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22" y="1639051"/>
            <a:ext cx="4763248" cy="4765360"/>
          </a:xfrm>
          <a:prstGeom prst="rect">
            <a:avLst/>
          </a:prstGeom>
        </p:spPr>
      </p:pic>
      <p:grpSp>
        <p:nvGrpSpPr>
          <p:cNvPr id="77" name="Группа 76"/>
          <p:cNvGrpSpPr/>
          <p:nvPr/>
        </p:nvGrpSpPr>
        <p:grpSpPr>
          <a:xfrm>
            <a:off x="244212" y="4938973"/>
            <a:ext cx="4458872" cy="1453033"/>
            <a:chOff x="269046" y="3438766"/>
            <a:chExt cx="4992106" cy="1626800"/>
          </a:xfrm>
        </p:grpSpPr>
        <p:pic>
          <p:nvPicPr>
            <p:cNvPr id="78" name="Рисунок 7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046" y="3438766"/>
              <a:ext cx="2351976" cy="1626800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19" y="3450499"/>
              <a:ext cx="2551233" cy="1612210"/>
            </a:xfrm>
            <a:prstGeom prst="rect">
              <a:avLst/>
            </a:prstGeom>
          </p:spPr>
        </p:pic>
      </p:grpSp>
      <p:grpSp>
        <p:nvGrpSpPr>
          <p:cNvPr id="42" name="Текст"/>
          <p:cNvGrpSpPr/>
          <p:nvPr/>
        </p:nvGrpSpPr>
        <p:grpSpPr>
          <a:xfrm>
            <a:off x="-42549" y="1669369"/>
            <a:ext cx="5114863" cy="849634"/>
            <a:chOff x="-27344" y="2255905"/>
            <a:chExt cx="5268042" cy="849634"/>
          </a:xfrm>
        </p:grpSpPr>
        <p:sp>
          <p:nvSpPr>
            <p:cNvPr id="44" name="Текст"/>
            <p:cNvSpPr txBox="1"/>
            <p:nvPr/>
          </p:nvSpPr>
          <p:spPr>
            <a:xfrm>
              <a:off x="35499" y="2255905"/>
              <a:ext cx="52027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b="1" dirty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СПОРТИВНЫЕ </a:t>
              </a:r>
              <a:r>
                <a:rPr lang="ru-RU" sz="1200" b="1" dirty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СООРУЖЕНИЯ</a:t>
              </a:r>
            </a:p>
          </p:txBody>
        </p:sp>
        <p:sp>
          <p:nvSpPr>
            <p:cNvPr id="45" name="Текст"/>
            <p:cNvSpPr txBox="1"/>
            <p:nvPr/>
          </p:nvSpPr>
          <p:spPr>
            <a:xfrm>
              <a:off x="37973" y="2532904"/>
              <a:ext cx="52027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Крытый хоккейный корт ………….…… 1800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кв. 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 ……..2018-2019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гг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Текст"/>
            <p:cNvSpPr txBox="1"/>
            <p:nvPr/>
          </p:nvSpPr>
          <p:spPr>
            <a:xfrm>
              <a:off x="-27344" y="2843929"/>
              <a:ext cx="52027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11.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Спортивная 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площадка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</a:t>
              </a:r>
              <a:r>
                <a:rPr lang="en-US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….…… 4000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кв. 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 ……..2024-2025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гг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Прямая соединительная линия 25"/>
          <p:cNvCxnSpPr/>
          <p:nvPr/>
        </p:nvCxnSpPr>
        <p:spPr>
          <a:xfrm flipV="1">
            <a:off x="943276" y="648886"/>
            <a:ext cx="8703962" cy="899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Герб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" y="160709"/>
            <a:ext cx="673062" cy="832169"/>
          </a:xfrm>
          <a:prstGeom prst="rect">
            <a:avLst/>
          </a:prstGeom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843444" y="122734"/>
            <a:ext cx="5126151" cy="6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1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Новоаганск</a:t>
            </a:r>
            <a:endParaRPr lang="ru-RU" sz="2100" b="1" dirty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Заголовок"/>
          <p:cNvSpPr>
            <a:spLocks noChangeArrowheads="1"/>
          </p:cNvSpPr>
          <p:nvPr/>
        </p:nvSpPr>
        <p:spPr bwMode="auto">
          <a:xfrm>
            <a:off x="833819" y="709790"/>
            <a:ext cx="6934536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50" b="1" dirty="0" smtClean="0">
                <a:solidFill>
                  <a:srgbClr val="164105"/>
                </a:solidFill>
                <a:latin typeface="Arial" panose="020B0604020202020204" pitchFamily="34" charset="0"/>
              </a:rPr>
              <a:t>ПЕРЕЧЕНЬ МЕРОПРИЯТИЙ ПО СТРОИТЕЛЬСТВУ</a:t>
            </a:r>
            <a:endParaRPr lang="ru-RU" altLang="ru-RU" sz="1550" b="1" dirty="0">
              <a:solidFill>
                <a:srgbClr val="164105"/>
              </a:solidFill>
              <a:latin typeface="Arial" panose="020B0604020202020204" pitchFamily="34" charset="0"/>
            </a:endParaRPr>
          </a:p>
        </p:txBody>
      </p:sp>
      <p:sp>
        <p:nvSpPr>
          <p:cNvPr id="31" name="ТекНовоаганск"/>
          <p:cNvSpPr>
            <a:spLocks noChangeArrowheads="1"/>
          </p:cNvSpPr>
          <p:nvPr/>
        </p:nvSpPr>
        <p:spPr bwMode="auto">
          <a:xfrm>
            <a:off x="1959849" y="1068925"/>
            <a:ext cx="69197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300" b="1" dirty="0">
                <a:solidFill>
                  <a:srgbClr val="005800"/>
                </a:solidFill>
              </a:rPr>
              <a:t>п</a:t>
            </a:r>
            <a:r>
              <a:rPr lang="ru-RU" altLang="ru-RU" sz="1300" b="1" dirty="0" smtClean="0">
                <a:solidFill>
                  <a:srgbClr val="005800"/>
                </a:solidFill>
              </a:rPr>
              <a:t>оселок городского типа НОВОАГАНСК</a:t>
            </a:r>
            <a:endParaRPr lang="ru-RU" altLang="ru-RU" sz="1300" b="1" dirty="0">
              <a:solidFill>
                <a:srgbClr val="005800"/>
              </a:solidFill>
            </a:endParaRPr>
          </a:p>
        </p:txBody>
      </p:sp>
      <p:sp>
        <p:nvSpPr>
          <p:cNvPr id="32" name="Текст"/>
          <p:cNvSpPr txBox="1"/>
          <p:nvPr/>
        </p:nvSpPr>
        <p:spPr>
          <a:xfrm>
            <a:off x="0" y="2814688"/>
            <a:ext cx="51411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Дошкольная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 </a:t>
            </a:r>
          </a:p>
          <a:p>
            <a:pPr>
              <a:spcAft>
                <a:spcPts val="0"/>
              </a:spcAft>
            </a:pP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организация ……………………….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мест……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…...202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гг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3" name="Текст"/>
          <p:cNvSpPr txBox="1"/>
          <p:nvPr/>
        </p:nvSpPr>
        <p:spPr>
          <a:xfrm>
            <a:off x="0" y="2611026"/>
            <a:ext cx="5128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ОБРАЗОВАТЕЛЬНЫЕ </a:t>
            </a:r>
            <a:r>
              <a:rPr lang="ru-RU" sz="1200" b="1" dirty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</a:t>
            </a:r>
            <a:endParaRPr lang="ru-RU" sz="1200" b="1" dirty="0">
              <a:solidFill>
                <a:srgbClr val="E69614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4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6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304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86" name="ПрямоугольникНиз"/>
          <p:cNvSpPr/>
          <p:nvPr/>
        </p:nvSpPr>
        <p:spPr>
          <a:xfrm>
            <a:off x="-1" y="6660435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7" name="ПрямоугольникНиз"/>
          <p:cNvSpPr/>
          <p:nvPr/>
        </p:nvSpPr>
        <p:spPr>
          <a:xfrm>
            <a:off x="1030133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0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28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17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Прямоугольник"/>
          <p:cNvSpPr/>
          <p:nvPr/>
        </p:nvSpPr>
        <p:spPr>
          <a:xfrm>
            <a:off x="0" y="641612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Текст"/>
          <p:cNvSpPr txBox="1"/>
          <p:nvPr/>
        </p:nvSpPr>
        <p:spPr>
          <a:xfrm>
            <a:off x="5903152" y="2098668"/>
            <a:ext cx="3862162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СТРОИТЕЛЬСТВУ ЗАПЛАНИРОВАНО: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Врачебная амбулатория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Дошкольная образовательная организация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Дом-музей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Вэллы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Ю.К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(реконструкция)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Спортивный зал</a:t>
            </a:r>
            <a:endParaRPr lang="ru-RU" sz="13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33819" y="84234"/>
            <a:ext cx="5126151" cy="6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1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Новоаганск</a:t>
            </a:r>
            <a:endParaRPr lang="ru-RU" sz="2100" b="1" dirty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952500" y="635815"/>
            <a:ext cx="8694738" cy="13886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5902679" y="1655502"/>
            <a:ext cx="3679175" cy="349126"/>
          </a:xfrm>
          <a:prstGeom prst="rect">
            <a:avLst/>
          </a:prstGeom>
          <a:solidFill>
            <a:srgbClr val="E696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"/>
          <p:cNvSpPr>
            <a:spLocks noChangeArrowheads="1"/>
          </p:cNvSpPr>
          <p:nvPr/>
        </p:nvSpPr>
        <p:spPr bwMode="auto">
          <a:xfrm>
            <a:off x="852869" y="681515"/>
            <a:ext cx="6934536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50" b="1" dirty="0" smtClean="0">
                <a:solidFill>
                  <a:srgbClr val="164105"/>
                </a:solidFill>
                <a:latin typeface="Arial" panose="020B0604020202020204" pitchFamily="34" charset="0"/>
              </a:rPr>
              <a:t>ПЕРЕЧЕНЬ МЕРОПРИЯТИЙ ПО СТРОИТЕЛЬСТВУ</a:t>
            </a:r>
            <a:endParaRPr lang="ru-RU" altLang="ru-RU" sz="1550" b="1" dirty="0">
              <a:solidFill>
                <a:srgbClr val="164105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Герб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" y="160709"/>
            <a:ext cx="673062" cy="832169"/>
          </a:xfrm>
          <a:prstGeom prst="rect">
            <a:avLst/>
          </a:prstGeom>
        </p:spPr>
      </p:pic>
      <p:sp>
        <p:nvSpPr>
          <p:cNvPr id="22" name="Прямоугольник 36"/>
          <p:cNvSpPr>
            <a:spLocks noChangeArrowheads="1"/>
          </p:cNvSpPr>
          <p:nvPr/>
        </p:nvSpPr>
        <p:spPr bwMode="auto">
          <a:xfrm>
            <a:off x="5959970" y="1679326"/>
            <a:ext cx="201290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300" b="1" dirty="0" smtClean="0">
                <a:solidFill>
                  <a:srgbClr val="005800"/>
                </a:solidFill>
              </a:rPr>
              <a:t>село ВАРЬЕГАН</a:t>
            </a:r>
            <a:endParaRPr lang="ru-RU" altLang="ru-RU" sz="1300" b="1" dirty="0">
              <a:solidFill>
                <a:srgbClr val="0058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4524" y="4924481"/>
            <a:ext cx="95246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план городского поселения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Новоаганск</a:t>
            </a:r>
            <a:r>
              <a:rPr lang="ru-RU" sz="1200" dirty="0"/>
              <a:t> </a:t>
            </a:r>
            <a:r>
              <a:rPr lang="ru-RU" sz="1200" dirty="0" smtClean="0"/>
              <a:t> (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утв.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решением Думы Нижневартовского района от 16.04.2015 №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644)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" y="1645985"/>
            <a:ext cx="5845389" cy="3009198"/>
            <a:chOff x="-1" y="1645985"/>
            <a:chExt cx="5845389" cy="3009198"/>
          </a:xfrm>
        </p:grpSpPr>
        <p:pic>
          <p:nvPicPr>
            <p:cNvPr id="1026" name="Picture 2" descr="C:\Users\domelyanchuk\Desktop\Схемы ПКР НР\Варьеган картинка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650014"/>
              <a:ext cx="5845389" cy="3005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2175751" y="3826552"/>
              <a:ext cx="1300874" cy="18478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Объекты образования</a:t>
              </a:r>
              <a:endParaRPr lang="ru-RU" sz="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46199" y="3483652"/>
              <a:ext cx="1300874" cy="25967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Объекты здравоохранения</a:t>
              </a:r>
              <a:endParaRPr lang="ru-RU" sz="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661651" y="3594142"/>
              <a:ext cx="1300874" cy="263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Объекты физической культуры и спорта</a:t>
              </a:r>
              <a:endParaRPr lang="ru-RU" sz="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480969" y="1645985"/>
              <a:ext cx="1300874" cy="2685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Объекты культуры и искусства</a:t>
              </a:r>
              <a:endParaRPr lang="ru-RU" sz="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81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18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Прямоугольник"/>
          <p:cNvSpPr/>
          <p:nvPr/>
        </p:nvSpPr>
        <p:spPr>
          <a:xfrm>
            <a:off x="0" y="634982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467" y="2186339"/>
            <a:ext cx="6673645" cy="306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endParaRPr lang="ru-RU" sz="14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874666" y="1065650"/>
            <a:ext cx="7764479" cy="349126"/>
          </a:xfrm>
          <a:prstGeom prst="rect">
            <a:avLst/>
          </a:prstGeom>
          <a:solidFill>
            <a:srgbClr val="E696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Космос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23" y="1630788"/>
            <a:ext cx="4775848" cy="4773743"/>
          </a:xfrm>
          <a:prstGeom prst="rect">
            <a:avLst/>
          </a:prstGeom>
        </p:spPr>
      </p:pic>
      <p:sp>
        <p:nvSpPr>
          <p:cNvPr id="78" name="Прямоугольник 36"/>
          <p:cNvSpPr>
            <a:spLocks noChangeArrowheads="1"/>
          </p:cNvSpPr>
          <p:nvPr/>
        </p:nvSpPr>
        <p:spPr bwMode="auto">
          <a:xfrm>
            <a:off x="1933453" y="1094163"/>
            <a:ext cx="201290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300" b="1" dirty="0" smtClean="0">
                <a:solidFill>
                  <a:srgbClr val="005800"/>
                </a:solidFill>
              </a:rPr>
              <a:t>село ВАРЬЕГАН</a:t>
            </a:r>
            <a:endParaRPr lang="ru-RU" altLang="ru-RU" sz="1300" b="1" dirty="0">
              <a:solidFill>
                <a:srgbClr val="005800"/>
              </a:solidFill>
            </a:endParaRPr>
          </a:p>
        </p:txBody>
      </p:sp>
      <p:grpSp>
        <p:nvGrpSpPr>
          <p:cNvPr id="79" name="Фото"/>
          <p:cNvGrpSpPr/>
          <p:nvPr/>
        </p:nvGrpSpPr>
        <p:grpSpPr>
          <a:xfrm>
            <a:off x="161288" y="4919400"/>
            <a:ext cx="4572207" cy="1463064"/>
            <a:chOff x="143974" y="3438766"/>
            <a:chExt cx="5118996" cy="1638031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974" y="3438766"/>
              <a:ext cx="2458778" cy="1638031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299" y="3438766"/>
              <a:ext cx="2618671" cy="1638031"/>
            </a:xfrm>
            <a:prstGeom prst="rect">
              <a:avLst/>
            </a:prstGeom>
          </p:spPr>
        </p:pic>
      </p:grpSp>
      <p:grpSp>
        <p:nvGrpSpPr>
          <p:cNvPr id="42" name="Текст"/>
          <p:cNvGrpSpPr/>
          <p:nvPr/>
        </p:nvGrpSpPr>
        <p:grpSpPr>
          <a:xfrm>
            <a:off x="13087" y="1649067"/>
            <a:ext cx="6790385" cy="2270505"/>
            <a:chOff x="13087" y="1753842"/>
            <a:chExt cx="6778038" cy="2270505"/>
          </a:xfrm>
        </p:grpSpPr>
        <p:sp>
          <p:nvSpPr>
            <p:cNvPr id="43" name="Текст"/>
            <p:cNvSpPr txBox="1"/>
            <p:nvPr/>
          </p:nvSpPr>
          <p:spPr>
            <a:xfrm>
              <a:off x="13088" y="1974398"/>
              <a:ext cx="51187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Врачебная амбулатория на 75 посещений в смену…</a:t>
              </a:r>
              <a:r>
                <a:rPr lang="en-US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…2017-2018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гг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Текст"/>
            <p:cNvSpPr txBox="1"/>
            <p:nvPr/>
          </p:nvSpPr>
          <p:spPr>
            <a:xfrm>
              <a:off x="13087" y="2500341"/>
              <a:ext cx="51318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Дошкольная 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образовательная </a:t>
              </a:r>
            </a:p>
            <a:p>
              <a:pPr>
                <a:spcAft>
                  <a:spcPts val="0"/>
                </a:spcAft>
              </a:pP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организация на 50 мест…………………………</a:t>
              </a:r>
              <a:r>
                <a:rPr lang="en-US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</a:t>
              </a:r>
              <a:r>
                <a:rPr lang="en-US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…...2025-2027 гг</a:t>
              </a:r>
              <a:r>
                <a:rPr lang="en-US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45" name="Текст"/>
            <p:cNvSpPr txBox="1"/>
            <p:nvPr/>
          </p:nvSpPr>
          <p:spPr>
            <a:xfrm>
              <a:off x="13087" y="3208808"/>
              <a:ext cx="51318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9. Дом-музей </a:t>
              </a:r>
              <a:r>
                <a:rPr lang="ru-RU" sz="11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Вэллы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Ю.К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(реконструкция)……….…………..2016-2017 гг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6" name="Текст"/>
            <p:cNvSpPr txBox="1"/>
            <p:nvPr/>
          </p:nvSpPr>
          <p:spPr>
            <a:xfrm>
              <a:off x="13087" y="3762737"/>
              <a:ext cx="51225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10. Спортивный зал на 360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кв. 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площади пола </a:t>
              </a:r>
              <a:r>
                <a:rPr lang="en-US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……...…...2019-2020 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гг</a:t>
              </a:r>
              <a:r>
                <a:rPr lang="ru-RU" sz="11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Текст"/>
            <p:cNvSpPr txBox="1"/>
            <p:nvPr/>
          </p:nvSpPr>
          <p:spPr>
            <a:xfrm>
              <a:off x="13087" y="1753842"/>
              <a:ext cx="51318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  <a:tabLst>
                  <a:tab pos="2214880" algn="l"/>
                </a:tabLst>
              </a:pPr>
              <a:r>
                <a:rPr lang="ru-RU" sz="1200" b="1" dirty="0" smtClean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МЕДИЦИНСКИЕ </a:t>
              </a:r>
              <a:r>
                <a:rPr lang="ru-RU" sz="1200" b="1" dirty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ОРГАНИЗАЦИИ</a:t>
              </a:r>
              <a:endParaRPr lang="ru-RU" sz="1200" b="1" dirty="0">
                <a:solidFill>
                  <a:srgbClr val="E6961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Текст"/>
            <p:cNvSpPr txBox="1"/>
            <p:nvPr/>
          </p:nvSpPr>
          <p:spPr>
            <a:xfrm>
              <a:off x="13087" y="2296679"/>
              <a:ext cx="51187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b="1" dirty="0" smtClean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ОБРАЗОВАТЕЛЬНЫЕ </a:t>
              </a:r>
              <a:r>
                <a:rPr lang="ru-RU" sz="1200" b="1" dirty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ОРГАНИЗАЦИИ</a:t>
              </a:r>
              <a:endParaRPr lang="ru-RU" sz="1200" b="1" dirty="0">
                <a:solidFill>
                  <a:srgbClr val="E6961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49" name="Текст"/>
            <p:cNvSpPr txBox="1"/>
            <p:nvPr/>
          </p:nvSpPr>
          <p:spPr>
            <a:xfrm>
              <a:off x="13087" y="2996259"/>
              <a:ext cx="67780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b="1" dirty="0" smtClean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УЧРЕЖДЕНИЯ </a:t>
              </a:r>
              <a:r>
                <a:rPr lang="ru-RU" sz="1200" b="1" dirty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КУЛЬТУРЫ И ИСКУССТВА</a:t>
              </a:r>
              <a:endParaRPr lang="ru-RU" sz="1200" b="1" dirty="0">
                <a:solidFill>
                  <a:srgbClr val="E6961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51" name="Текст"/>
            <p:cNvSpPr txBox="1"/>
            <p:nvPr/>
          </p:nvSpPr>
          <p:spPr>
            <a:xfrm>
              <a:off x="22418" y="3546401"/>
              <a:ext cx="51225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b="1" dirty="0" smtClean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СПОРТИВНЫЕ </a:t>
              </a:r>
              <a:r>
                <a:rPr lang="ru-RU" sz="1200" b="1" dirty="0">
                  <a:solidFill>
                    <a:srgbClr val="E696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СООРУЖЕНИЯ</a:t>
              </a:r>
              <a:endParaRPr lang="ru-RU" sz="1200" b="1" dirty="0">
                <a:solidFill>
                  <a:srgbClr val="E69614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 flipV="1">
            <a:off x="943276" y="648886"/>
            <a:ext cx="8703962" cy="899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Герб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" y="160709"/>
            <a:ext cx="673062" cy="832169"/>
          </a:xfrm>
          <a:prstGeom prst="rect">
            <a:avLst/>
          </a:prstGeom>
        </p:spPr>
      </p:pic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843444" y="122734"/>
            <a:ext cx="5126151" cy="6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1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Новоаганск</a:t>
            </a:r>
            <a:endParaRPr lang="ru-RU" sz="2100" b="1" dirty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Заголовок"/>
          <p:cNvSpPr>
            <a:spLocks noChangeArrowheads="1"/>
          </p:cNvSpPr>
          <p:nvPr/>
        </p:nvSpPr>
        <p:spPr bwMode="auto">
          <a:xfrm>
            <a:off x="833819" y="709790"/>
            <a:ext cx="6934536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50" b="1" dirty="0" smtClean="0">
                <a:solidFill>
                  <a:srgbClr val="164105"/>
                </a:solidFill>
                <a:latin typeface="Arial" panose="020B0604020202020204" pitchFamily="34" charset="0"/>
              </a:rPr>
              <a:t>ПЕРЕЧЕНЬ МЕРОПРИЯТИЙ ПО СТРОИТЕЛЬСТВУ</a:t>
            </a:r>
            <a:endParaRPr lang="ru-RU" altLang="ru-RU" sz="1550" b="1" dirty="0">
              <a:solidFill>
                <a:srgbClr val="164105"/>
              </a:solidFill>
              <a:latin typeface="Arial" panose="020B0604020202020204" pitchFamily="34" charset="0"/>
            </a:endParaRPr>
          </a:p>
        </p:txBody>
      </p:sp>
      <p:sp>
        <p:nvSpPr>
          <p:cNvPr id="34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5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33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19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Прямоугольник"/>
          <p:cNvSpPr/>
          <p:nvPr/>
        </p:nvSpPr>
        <p:spPr>
          <a:xfrm>
            <a:off x="0" y="634982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467" y="2186339"/>
            <a:ext cx="6673645" cy="306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endParaRPr lang="ru-RU" sz="14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0"/>
          <a:stretch/>
        </p:blipFill>
        <p:spPr bwMode="auto">
          <a:xfrm>
            <a:off x="1894665" y="992878"/>
            <a:ext cx="5582460" cy="5459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 flipV="1">
            <a:off x="943276" y="648886"/>
            <a:ext cx="8703962" cy="899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Герб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" y="160709"/>
            <a:ext cx="673062" cy="832169"/>
          </a:xfrm>
          <a:prstGeom prst="rect">
            <a:avLst/>
          </a:prstGeom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53069" y="141984"/>
            <a:ext cx="5126151" cy="6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1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Новоаганск</a:t>
            </a:r>
            <a:endParaRPr lang="ru-RU" sz="2100" b="1" dirty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Заголовок"/>
          <p:cNvSpPr>
            <a:spLocks noChangeArrowheads="1"/>
          </p:cNvSpPr>
          <p:nvPr/>
        </p:nvSpPr>
        <p:spPr bwMode="auto">
          <a:xfrm>
            <a:off x="853068" y="680915"/>
            <a:ext cx="8310181" cy="30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50" b="1" dirty="0" smtClean="0">
                <a:solidFill>
                  <a:srgbClr val="164105"/>
                </a:solidFill>
                <a:latin typeface="Arial" panose="020B0604020202020204" pitchFamily="34" charset="0"/>
              </a:rPr>
              <a:t>СХЕМА РАЗМЕЩЕНИЯ ОБЪЕКТОВ СОЦИАЛЬНОЙ ИНФРАСТРУКТУРЫ</a:t>
            </a:r>
            <a:endParaRPr lang="ru-RU" altLang="ru-RU" sz="1550" b="1" dirty="0">
              <a:solidFill>
                <a:srgbClr val="164105"/>
              </a:solidFill>
              <a:latin typeface="Arial" panose="020B0604020202020204" pitchFamily="34" charset="0"/>
            </a:endParaRPr>
          </a:p>
        </p:txBody>
      </p:sp>
      <p:sp>
        <p:nvSpPr>
          <p:cNvPr id="15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9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900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54" name="Прямоугольник"/>
          <p:cNvSpPr/>
          <p:nvPr/>
        </p:nvSpPr>
        <p:spPr>
          <a:xfrm>
            <a:off x="0" y="628351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8469" y="111942"/>
            <a:ext cx="7866397" cy="59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ru-RU"/>
            </a:defPPr>
            <a:lvl1pPr>
              <a:lnSpc>
                <a:spcPct val="80000"/>
              </a:lnSpc>
              <a:defRPr sz="2100" b="1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000" dirty="0" smtClean="0"/>
              <a:t>Нормативно-правовое обоснование разработки программ комплексного развития социальной инфраструктуры</a:t>
            </a:r>
            <a:endParaRPr lang="ru-RU" sz="2000" dirty="0"/>
          </a:p>
        </p:txBody>
      </p:sp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97839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64237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07" name="Группа 106"/>
          <p:cNvGrpSpPr/>
          <p:nvPr/>
        </p:nvGrpSpPr>
        <p:grpSpPr>
          <a:xfrm>
            <a:off x="1567867" y="1961924"/>
            <a:ext cx="7150495" cy="1145418"/>
            <a:chOff x="2493816" y="3099605"/>
            <a:chExt cx="6926329" cy="1423344"/>
          </a:xfrm>
        </p:grpSpPr>
        <p:sp>
          <p:nvSpPr>
            <p:cNvPr id="92" name="Прямоугольник 12"/>
            <p:cNvSpPr>
              <a:spLocks noChangeArrowheads="1"/>
            </p:cNvSpPr>
            <p:nvPr/>
          </p:nvSpPr>
          <p:spPr bwMode="auto">
            <a:xfrm flipH="1">
              <a:off x="2493816" y="3099605"/>
              <a:ext cx="6926327" cy="1423344"/>
            </a:xfrm>
            <a:prstGeom prst="homePlate">
              <a:avLst>
                <a:gd name="adj" fmla="val 0"/>
              </a:avLst>
            </a:prstGeom>
            <a:gradFill rotWithShape="1">
              <a:gsLst>
                <a:gs pos="0">
                  <a:srgbClr val="FFA63B"/>
                </a:gs>
                <a:gs pos="56000">
                  <a:srgbClr val="FFD46E">
                    <a:alpha val="77599"/>
                  </a:srgbClr>
                </a:gs>
                <a:gs pos="100000">
                  <a:srgbClr val="FFE7AB"/>
                </a:gs>
              </a:gsLst>
              <a:lin ang="0"/>
            </a:gradFill>
            <a:ln>
              <a:noFill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16000" anchor="ctr"/>
            <a:lstStyle/>
            <a:p>
              <a:pPr algn="just">
                <a:lnSpc>
                  <a:spcPct val="114000"/>
                </a:lnSpc>
                <a:spcBef>
                  <a:spcPts val="1800"/>
                </a:spcBef>
              </a:pPr>
              <a:endParaRPr lang="en-US" alt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2925469" y="3115549"/>
              <a:ext cx="6494676" cy="13186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spcBef>
                  <a:spcPts val="1800"/>
                </a:spcBef>
              </a:pPr>
              <a:r>
                <a:rPr lang="ru-RU" altLang="ru-RU" sz="1400" b="1" dirty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Градостроительный кодекс Российской </a:t>
              </a:r>
              <a:r>
                <a:rPr lang="ru-RU" altLang="ru-RU" sz="1400" b="1" dirty="0" smtClean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Федерации  </a:t>
              </a:r>
              <a:endParaRPr lang="ru-RU" altLang="ru-RU" sz="14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ru-RU" sz="1400" dirty="0" smtClean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Реализация </a:t>
              </a:r>
              <a:r>
                <a:rPr lang="ru-RU" sz="1400" dirty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генерального плана поселения осуществляется путем выполнения мероприятий, которые предусмотрены, в том числе, </a:t>
              </a:r>
              <a:r>
                <a:rPr lang="ru-RU" sz="1400" dirty="0" smtClean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программами </a:t>
              </a:r>
              <a:r>
                <a:rPr lang="ru-RU" sz="1400" dirty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комплексного развития социальной инфраструктуры поселений </a:t>
              </a:r>
              <a:endParaRPr lang="en-US" altLang="ru-RU" sz="14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" name="Группа 107"/>
          <p:cNvGrpSpPr/>
          <p:nvPr/>
        </p:nvGrpSpPr>
        <p:grpSpPr>
          <a:xfrm>
            <a:off x="1567870" y="3839771"/>
            <a:ext cx="7150492" cy="1409559"/>
            <a:chOff x="2239274" y="5256441"/>
            <a:chExt cx="6913971" cy="1229184"/>
          </a:xfrm>
        </p:grpSpPr>
        <p:sp>
          <p:nvSpPr>
            <p:cNvPr id="98" name="Прямоугольник 12"/>
            <p:cNvSpPr>
              <a:spLocks noChangeArrowheads="1"/>
            </p:cNvSpPr>
            <p:nvPr/>
          </p:nvSpPr>
          <p:spPr bwMode="auto">
            <a:xfrm flipH="1">
              <a:off x="2239274" y="5256441"/>
              <a:ext cx="6913971" cy="1229184"/>
            </a:xfrm>
            <a:prstGeom prst="homePlate">
              <a:avLst>
                <a:gd name="adj" fmla="val 36"/>
              </a:avLst>
            </a:prstGeom>
            <a:gradFill rotWithShape="1">
              <a:gsLst>
                <a:gs pos="0">
                  <a:srgbClr val="FFA63B"/>
                </a:gs>
                <a:gs pos="56000">
                  <a:srgbClr val="FFD46E">
                    <a:alpha val="77599"/>
                  </a:srgbClr>
                </a:gs>
                <a:gs pos="100000">
                  <a:srgbClr val="FFE7AB"/>
                </a:gs>
              </a:gsLst>
              <a:lin ang="0"/>
            </a:gradFill>
            <a:ln>
              <a:noFill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16000" anchor="ctr"/>
            <a:lstStyle/>
            <a:p>
              <a:pPr algn="just">
                <a:lnSpc>
                  <a:spcPct val="114000"/>
                </a:lnSpc>
                <a:spcBef>
                  <a:spcPts val="1800"/>
                </a:spcBef>
              </a:pPr>
              <a:endParaRPr lang="en-US" alt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2673904" y="5335132"/>
              <a:ext cx="5972195" cy="108698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ru-RU" altLang="ru-RU" sz="1400" b="1" dirty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Требования к программам комплексного развития социальной инфраструктуры поселений, городских округов </a:t>
              </a:r>
            </a:p>
            <a:p>
              <a:r>
                <a:rPr lang="ru-RU" altLang="ru-RU" sz="1300" dirty="0" smtClean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altLang="ru-RU" sz="1400" dirty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утв. постановлением Правительства РФ от 01.10.2015 № 1050</a:t>
              </a:r>
              <a:r>
                <a:rPr lang="ru-RU" altLang="ru-RU" sz="1400" dirty="0" smtClean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>
                <a:spcBef>
                  <a:spcPts val="600"/>
                </a:spcBef>
              </a:pPr>
              <a:r>
                <a:rPr lang="ru-RU" altLang="ru-RU" sz="1400" dirty="0" smtClean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Определяют состав и содержание программ комплексного развития социальной инфраструктуры поселений</a:t>
              </a:r>
              <a:endParaRPr lang="ru-RU" sz="14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51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" y="2667762"/>
            <a:ext cx="1164233" cy="1552311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 flipV="1">
            <a:off x="1858903" y="664730"/>
            <a:ext cx="7788335" cy="14322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Группа 79"/>
          <p:cNvGrpSpPr/>
          <p:nvPr/>
        </p:nvGrpSpPr>
        <p:grpSpPr>
          <a:xfrm>
            <a:off x="7214359" y="21901"/>
            <a:ext cx="2367884" cy="1493018"/>
            <a:chOff x="7214359" y="21901"/>
            <a:chExt cx="2367884" cy="1493018"/>
          </a:xfrm>
        </p:grpSpPr>
        <p:pic>
          <p:nvPicPr>
            <p:cNvPr id="81" name="Рисунок 80"/>
            <p:cNvPicPr>
              <a:picLocks noChangeAspect="1"/>
            </p:cNvPicPr>
            <p:nvPr/>
          </p:nvPicPr>
          <p:blipFill rotWithShape="1">
            <a:blip r:embed="rId5"/>
            <a:srcRect l="20916" t="19851" r="14943" b="20045"/>
            <a:stretch/>
          </p:blipFill>
          <p:spPr>
            <a:xfrm>
              <a:off x="7238635" y="21901"/>
              <a:ext cx="2343608" cy="1493018"/>
            </a:xfrm>
            <a:prstGeom prst="rect">
              <a:avLst/>
            </a:prstGeom>
          </p:spPr>
        </p:pic>
        <p:sp>
          <p:nvSpPr>
            <p:cNvPr id="82" name="ТекАган"/>
            <p:cNvSpPr txBox="1"/>
            <p:nvPr/>
          </p:nvSpPr>
          <p:spPr>
            <a:xfrm>
              <a:off x="7332968" y="513007"/>
              <a:ext cx="535458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Аган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ТекНовоаганск"/>
            <p:cNvSpPr txBox="1"/>
            <p:nvPr/>
          </p:nvSpPr>
          <p:spPr>
            <a:xfrm>
              <a:off x="7663208" y="381216"/>
              <a:ext cx="702194" cy="19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Новоаганск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ТекЛарьяк"/>
            <p:cNvSpPr txBox="1"/>
            <p:nvPr/>
          </p:nvSpPr>
          <p:spPr>
            <a:xfrm>
              <a:off x="8365402" y="752508"/>
              <a:ext cx="515271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Ларьяк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ТекВаховск"/>
            <p:cNvSpPr txBox="1"/>
            <p:nvPr/>
          </p:nvSpPr>
          <p:spPr>
            <a:xfrm>
              <a:off x="8059654" y="906492"/>
              <a:ext cx="564383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Ваховск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ТекАган"/>
            <p:cNvSpPr txBox="1"/>
            <p:nvPr/>
          </p:nvSpPr>
          <p:spPr>
            <a:xfrm>
              <a:off x="7675576" y="774784"/>
              <a:ext cx="768156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Излучинск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ТекЗайцеваРечка"/>
            <p:cNvSpPr txBox="1"/>
            <p:nvPr/>
          </p:nvSpPr>
          <p:spPr>
            <a:xfrm>
              <a:off x="7332968" y="1073470"/>
              <a:ext cx="64070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Зайцева</a:t>
              </a:r>
              <a:endParaRPr lang="en-US" sz="65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Речка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ТекПокур"/>
            <p:cNvSpPr txBox="1"/>
            <p:nvPr/>
          </p:nvSpPr>
          <p:spPr>
            <a:xfrm>
              <a:off x="7214359" y="921114"/>
              <a:ext cx="448849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Покур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ТекВата"/>
            <p:cNvSpPr txBox="1"/>
            <p:nvPr/>
          </p:nvSpPr>
          <p:spPr>
            <a:xfrm>
              <a:off x="7415911" y="727898"/>
              <a:ext cx="567652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Вата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6" name="Герб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4299" y="33747"/>
              <a:ext cx="530511" cy="705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03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20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Прямоугольник"/>
          <p:cNvSpPr/>
          <p:nvPr/>
        </p:nvSpPr>
        <p:spPr>
          <a:xfrm>
            <a:off x="-62" y="638762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467" y="2186339"/>
            <a:ext cx="6673645" cy="306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endParaRPr lang="ru-RU" sz="14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-12020" y="1135041"/>
            <a:ext cx="4527376" cy="350760"/>
          </a:xfrm>
          <a:prstGeom prst="rect">
            <a:avLst/>
          </a:prstGeom>
          <a:solidFill>
            <a:srgbClr val="E696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467" y="1164791"/>
            <a:ext cx="371955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ct val="0"/>
              </a:spcBef>
              <a:defRPr/>
            </a:pPr>
            <a:r>
              <a:rPr lang="ru-RU" alt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реализации</a:t>
            </a:r>
            <a:r>
              <a:rPr lang="en-US" alt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endParaRPr lang="ru-RU" alt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-1" y="3243964"/>
            <a:ext cx="4515357" cy="511627"/>
          </a:xfrm>
          <a:prstGeom prst="rect">
            <a:avLst/>
          </a:prstGeom>
          <a:solidFill>
            <a:srgbClr val="E696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3233156"/>
            <a:ext cx="4507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4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стоимости строительства </a:t>
            </a:r>
            <a:endParaRPr lang="en-US" altLang="ru-RU" sz="1400" b="1" dirty="0" smtClean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sz="14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 </a:t>
            </a:r>
            <a:r>
              <a:rPr lang="ru-RU" altLang="ru-RU" sz="14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бюджетами двух </a:t>
            </a:r>
            <a:r>
              <a:rPr lang="ru-RU" altLang="ru-RU" sz="14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уровней, </a:t>
            </a:r>
            <a:r>
              <a:rPr lang="ru-RU" altLang="ru-RU" sz="14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1687319" y="3754206"/>
            <a:ext cx="6272600" cy="2815066"/>
            <a:chOff x="858088" y="3808672"/>
            <a:chExt cx="6272600" cy="2815066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858088" y="4073266"/>
              <a:ext cx="6138381" cy="2550472"/>
              <a:chOff x="6937129" y="3847548"/>
              <a:chExt cx="6138381" cy="2550472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6937129" y="3847548"/>
                <a:ext cx="5715607" cy="2550472"/>
                <a:chOff x="7870546" y="3882858"/>
                <a:chExt cx="5715607" cy="2550472"/>
              </a:xfrm>
            </p:grpSpPr>
            <p:cxnSp>
              <p:nvCxnSpPr>
                <p:cNvPr id="68" name="Прямая соединительная линия 67"/>
                <p:cNvCxnSpPr/>
                <p:nvPr/>
              </p:nvCxnSpPr>
              <p:spPr>
                <a:xfrm>
                  <a:off x="8187092" y="5969358"/>
                  <a:ext cx="5399061" cy="4698"/>
                </a:xfrm>
                <a:prstGeom prst="line">
                  <a:avLst/>
                </a:prstGeom>
                <a:ln w="28575">
                  <a:solidFill>
                    <a:srgbClr val="FF9B2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Овал 53"/>
                <p:cNvSpPr/>
                <p:nvPr/>
              </p:nvSpPr>
              <p:spPr>
                <a:xfrm>
                  <a:off x="7871018" y="5415792"/>
                  <a:ext cx="990848" cy="1017538"/>
                </a:xfrm>
                <a:prstGeom prst="ellipse">
                  <a:avLst/>
                </a:prstGeom>
                <a:blipFill>
                  <a:blip r:embed="rId4"/>
                  <a:srcRect/>
                  <a:stretch>
                    <a:fillRect/>
                  </a:stretch>
                </a:blipFill>
                <a:ln>
                  <a:solidFill>
                    <a:srgbClr val="FF9B23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2">
                    <a:tint val="50000"/>
                    <a:alpha val="90000"/>
                    <a:hueOff val="0"/>
                    <a:satOff val="-1381"/>
                    <a:lumOff val="8971"/>
                    <a:alphaOff val="-26667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cxnSp>
              <p:nvCxnSpPr>
                <p:cNvPr id="69" name="Прямая соединительная линия 68"/>
                <p:cNvCxnSpPr/>
                <p:nvPr/>
              </p:nvCxnSpPr>
              <p:spPr>
                <a:xfrm>
                  <a:off x="8187092" y="5177207"/>
                  <a:ext cx="5366692" cy="1921"/>
                </a:xfrm>
                <a:prstGeom prst="line">
                  <a:avLst/>
                </a:prstGeom>
                <a:ln w="28575">
                  <a:solidFill>
                    <a:srgbClr val="FF9B2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Овал 54"/>
                <p:cNvSpPr/>
                <p:nvPr/>
              </p:nvSpPr>
              <p:spPr>
                <a:xfrm>
                  <a:off x="7870546" y="4618351"/>
                  <a:ext cx="992908" cy="1021778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rgbClr val="FF9B23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2">
                    <a:tint val="50000"/>
                    <a:alpha val="90000"/>
                    <a:hueOff val="0"/>
                    <a:satOff val="-691"/>
                    <a:lumOff val="4486"/>
                    <a:alphaOff val="-13333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cxnSp>
              <p:nvCxnSpPr>
                <p:cNvPr id="70" name="Прямая соединительная линия 69"/>
                <p:cNvCxnSpPr/>
                <p:nvPr/>
              </p:nvCxnSpPr>
              <p:spPr>
                <a:xfrm>
                  <a:off x="8192590" y="4386846"/>
                  <a:ext cx="5377379" cy="4781"/>
                </a:xfrm>
                <a:prstGeom prst="line">
                  <a:avLst/>
                </a:prstGeom>
                <a:ln w="28575">
                  <a:solidFill>
                    <a:srgbClr val="FF9B2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Овал 55"/>
                <p:cNvSpPr/>
                <p:nvPr/>
              </p:nvSpPr>
              <p:spPr>
                <a:xfrm>
                  <a:off x="7873551" y="3882858"/>
                  <a:ext cx="986727" cy="1017538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rgbClr val="FF9B23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2">
                    <a:tint val="50000"/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73" name="Прямоугольник 3"/>
              <p:cNvSpPr>
                <a:spLocks noChangeArrowheads="1"/>
              </p:cNvSpPr>
              <p:nvPr/>
            </p:nvSpPr>
            <p:spPr bwMode="auto">
              <a:xfrm>
                <a:off x="10666865" y="3880191"/>
                <a:ext cx="1118697" cy="476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en-US" altLang="ru-RU" sz="1900" dirty="0">
                    <a:solidFill>
                      <a:srgbClr val="164105"/>
                    </a:solidFill>
                    <a:cs typeface="Arial" panose="020B0604020202020204" pitchFamily="34" charset="0"/>
                  </a:rPr>
                  <a:t>99 %</a:t>
                </a:r>
                <a:endParaRPr lang="ru-RU" altLang="ru-RU" sz="1900" dirty="0">
                  <a:solidFill>
                    <a:srgbClr val="164105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Прямоугольник 3"/>
              <p:cNvSpPr>
                <a:spLocks noChangeArrowheads="1"/>
              </p:cNvSpPr>
              <p:nvPr/>
            </p:nvSpPr>
            <p:spPr bwMode="auto">
              <a:xfrm>
                <a:off x="10666864" y="4631398"/>
                <a:ext cx="1118697" cy="485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ru-RU" sz="1900" dirty="0">
                    <a:solidFill>
                      <a:srgbClr val="16410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80 %</a:t>
                </a:r>
                <a:endParaRPr lang="ru-RU" altLang="ru-RU" sz="1900" dirty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Прямоугольник 3"/>
              <p:cNvSpPr>
                <a:spLocks noChangeArrowheads="1"/>
              </p:cNvSpPr>
              <p:nvPr/>
            </p:nvSpPr>
            <p:spPr bwMode="auto">
              <a:xfrm>
                <a:off x="10666864" y="5465592"/>
                <a:ext cx="1118697" cy="476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en-US" altLang="ru-RU" sz="1900" dirty="0">
                    <a:solidFill>
                      <a:srgbClr val="164105"/>
                    </a:solidFill>
                    <a:cs typeface="Arial" panose="020B0604020202020204" pitchFamily="34" charset="0"/>
                  </a:rPr>
                  <a:t>85 %</a:t>
                </a:r>
                <a:endParaRPr lang="ru-RU" altLang="ru-RU" sz="1900" dirty="0">
                  <a:solidFill>
                    <a:srgbClr val="164105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Прямоугольник 3"/>
              <p:cNvSpPr>
                <a:spLocks noChangeArrowheads="1"/>
              </p:cNvSpPr>
              <p:nvPr/>
            </p:nvSpPr>
            <p:spPr bwMode="auto">
              <a:xfrm>
                <a:off x="11951518" y="3859576"/>
                <a:ext cx="1118697" cy="530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en-US" altLang="ru-RU" sz="1900" dirty="0" smtClean="0">
                    <a:solidFill>
                      <a:srgbClr val="164105"/>
                    </a:solidFill>
                    <a:cs typeface="Arial" panose="020B0604020202020204" pitchFamily="34" charset="0"/>
                  </a:rPr>
                  <a:t>1 </a:t>
                </a:r>
                <a:r>
                  <a:rPr lang="en-US" altLang="ru-RU" sz="1900" dirty="0">
                    <a:solidFill>
                      <a:srgbClr val="164105"/>
                    </a:solidFill>
                    <a:cs typeface="Arial" panose="020B0604020202020204" pitchFamily="34" charset="0"/>
                  </a:rPr>
                  <a:t>%</a:t>
                </a:r>
                <a:endParaRPr lang="ru-RU" altLang="ru-RU" sz="1900" dirty="0">
                  <a:solidFill>
                    <a:srgbClr val="164105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Прямоугольник 3"/>
              <p:cNvSpPr>
                <a:spLocks noChangeArrowheads="1"/>
              </p:cNvSpPr>
              <p:nvPr/>
            </p:nvSpPr>
            <p:spPr bwMode="auto">
              <a:xfrm>
                <a:off x="11951517" y="4638690"/>
                <a:ext cx="1118697" cy="530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en-US" altLang="ru-RU" sz="1900" dirty="0" smtClean="0">
                    <a:solidFill>
                      <a:srgbClr val="164105"/>
                    </a:solidFill>
                    <a:cs typeface="Arial" panose="020B0604020202020204" pitchFamily="34" charset="0"/>
                  </a:rPr>
                  <a:t>20 </a:t>
                </a:r>
                <a:r>
                  <a:rPr lang="en-US" altLang="ru-RU" sz="1900" dirty="0">
                    <a:solidFill>
                      <a:srgbClr val="164105"/>
                    </a:solidFill>
                    <a:cs typeface="Arial" panose="020B0604020202020204" pitchFamily="34" charset="0"/>
                  </a:rPr>
                  <a:t>%</a:t>
                </a:r>
                <a:endParaRPr lang="ru-RU" altLang="ru-RU" sz="1900" dirty="0">
                  <a:solidFill>
                    <a:srgbClr val="164105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Прямоугольник 3"/>
              <p:cNvSpPr>
                <a:spLocks noChangeArrowheads="1"/>
              </p:cNvSpPr>
              <p:nvPr/>
            </p:nvSpPr>
            <p:spPr bwMode="auto">
              <a:xfrm>
                <a:off x="11956813" y="5460253"/>
                <a:ext cx="1118697" cy="530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en-US" altLang="ru-RU" sz="1900" dirty="0" smtClean="0">
                    <a:solidFill>
                      <a:srgbClr val="164105"/>
                    </a:solidFill>
                    <a:cs typeface="Arial" panose="020B0604020202020204" pitchFamily="34" charset="0"/>
                  </a:rPr>
                  <a:t>15 </a:t>
                </a:r>
                <a:r>
                  <a:rPr lang="en-US" altLang="ru-RU" sz="1900" dirty="0">
                    <a:solidFill>
                      <a:srgbClr val="164105"/>
                    </a:solidFill>
                    <a:cs typeface="Arial" panose="020B0604020202020204" pitchFamily="34" charset="0"/>
                  </a:rPr>
                  <a:t>%</a:t>
                </a:r>
                <a:endParaRPr lang="ru-RU" altLang="ru-RU" sz="1900" dirty="0">
                  <a:solidFill>
                    <a:srgbClr val="164105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4" name="Прямоугольник 3"/>
            <p:cNvSpPr>
              <a:spLocks noChangeArrowheads="1"/>
            </p:cNvSpPr>
            <p:nvPr/>
          </p:nvSpPr>
          <p:spPr bwMode="auto">
            <a:xfrm>
              <a:off x="2474712" y="4116495"/>
              <a:ext cx="1530843" cy="392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ru-RU" altLang="ru-RU" sz="1300" dirty="0" smtClean="0">
                  <a:solidFill>
                    <a:srgbClr val="164105"/>
                  </a:solidFill>
                  <a:cs typeface="Arial" panose="020B0604020202020204" pitchFamily="34" charset="0"/>
                </a:rPr>
                <a:t>образование</a:t>
              </a:r>
              <a:endParaRPr lang="ru-RU" altLang="ru-RU" sz="1300" dirty="0">
                <a:solidFill>
                  <a:srgbClr val="16410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5" name="Прямоугольник 3"/>
            <p:cNvSpPr>
              <a:spLocks noChangeArrowheads="1"/>
            </p:cNvSpPr>
            <p:nvPr/>
          </p:nvSpPr>
          <p:spPr bwMode="auto">
            <a:xfrm>
              <a:off x="2496332" y="4948668"/>
              <a:ext cx="18490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altLang="ru-RU" sz="1300" dirty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ru-RU" altLang="ru-RU" sz="1300" dirty="0" smtClean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изическая культура и спорт</a:t>
              </a:r>
              <a:endPara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Прямоугольник 3"/>
            <p:cNvSpPr>
              <a:spLocks noChangeArrowheads="1"/>
            </p:cNvSpPr>
            <p:nvPr/>
          </p:nvSpPr>
          <p:spPr bwMode="auto">
            <a:xfrm>
              <a:off x="2506180" y="5748848"/>
              <a:ext cx="111869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200"/>
                </a:lnSpc>
              </a:pPr>
              <a:r>
                <a:rPr lang="ru-RU" altLang="ru-RU" sz="1300" dirty="0">
                  <a:solidFill>
                    <a:srgbClr val="164105"/>
                  </a:solidFill>
                  <a:cs typeface="Arial" panose="020B0604020202020204" pitchFamily="34" charset="0"/>
                </a:rPr>
                <a:t>к</a:t>
              </a:r>
              <a:r>
                <a:rPr lang="ru-RU" altLang="ru-RU" sz="1300" dirty="0" smtClean="0">
                  <a:solidFill>
                    <a:srgbClr val="164105"/>
                  </a:solidFill>
                  <a:cs typeface="Arial" panose="020B0604020202020204" pitchFamily="34" charset="0"/>
                </a:rPr>
                <a:t>ультура и искусство</a:t>
              </a:r>
              <a:endParaRPr lang="ru-RU" altLang="ru-RU" sz="1300" dirty="0">
                <a:solidFill>
                  <a:srgbClr val="16410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1" name="Прямоугольник 3"/>
            <p:cNvSpPr>
              <a:spLocks noChangeArrowheads="1"/>
            </p:cNvSpPr>
            <p:nvPr/>
          </p:nvSpPr>
          <p:spPr bwMode="auto">
            <a:xfrm>
              <a:off x="4145554" y="3808672"/>
              <a:ext cx="145047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200"/>
                </a:lnSpc>
              </a:pPr>
              <a:r>
                <a:rPr lang="ru-RU" altLang="ru-RU" sz="1300" b="1" dirty="0">
                  <a:solidFill>
                    <a:srgbClr val="3267EA"/>
                  </a:solidFill>
                  <a:cs typeface="Arial" panose="020B0604020202020204" pitchFamily="34" charset="0"/>
                </a:rPr>
                <a:t>автономный округ</a:t>
              </a:r>
            </a:p>
          </p:txBody>
        </p:sp>
        <p:sp>
          <p:nvSpPr>
            <p:cNvPr id="102" name="Прямоугольник 3"/>
            <p:cNvSpPr>
              <a:spLocks noChangeArrowheads="1"/>
            </p:cNvSpPr>
            <p:nvPr/>
          </p:nvSpPr>
          <p:spPr bwMode="auto">
            <a:xfrm>
              <a:off x="5465041" y="3821566"/>
              <a:ext cx="16656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ru-RU" altLang="ru-RU" sz="1300" b="1" dirty="0">
                  <a:solidFill>
                    <a:srgbClr val="3267EA"/>
                  </a:solidFill>
                  <a:cs typeface="Arial" panose="020B0604020202020204" pitchFamily="34" charset="0"/>
                </a:rPr>
                <a:t>муниципальный район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1303307" y="1690680"/>
            <a:ext cx="6502646" cy="1597691"/>
            <a:chOff x="1793204" y="1837112"/>
            <a:chExt cx="6202175" cy="1597691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1793204" y="1837112"/>
              <a:ext cx="2731748" cy="1127467"/>
              <a:chOff x="1157098" y="1701940"/>
              <a:chExt cx="2731748" cy="1127467"/>
            </a:xfrm>
          </p:grpSpPr>
          <p:sp>
            <p:nvSpPr>
              <p:cNvPr id="37" name="Прямоугольник 2"/>
              <p:cNvSpPr>
                <a:spLocks noChangeArrowheads="1"/>
              </p:cNvSpPr>
              <p:nvPr/>
            </p:nvSpPr>
            <p:spPr bwMode="auto">
              <a:xfrm>
                <a:off x="1228382" y="2044577"/>
                <a:ext cx="2139334" cy="784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900" dirty="0" smtClean="0">
                    <a:solidFill>
                      <a:srgbClr val="3267EA"/>
                    </a:solidFill>
                    <a:cs typeface="Arial" panose="020B0604020202020204" pitchFamily="34" charset="0"/>
                  </a:rPr>
                  <a:t>602,3 </a:t>
                </a:r>
                <a:r>
                  <a:rPr lang="ru-RU" altLang="ru-RU" sz="1300" dirty="0" smtClean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млн</a:t>
                </a:r>
                <a:r>
                  <a:rPr lang="ru-RU" altLang="ru-RU" sz="1300" dirty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.</a:t>
                </a:r>
                <a:r>
                  <a:rPr lang="ru-RU" altLang="ru-RU" sz="1300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ru-RU" altLang="ru-RU" sz="1300" dirty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рублей </a:t>
                </a:r>
              </a:p>
              <a:p>
                <a:pPr eaLnBrk="1" hangingPunct="1"/>
                <a:r>
                  <a:rPr lang="ru-RU" altLang="ru-RU" sz="1300" dirty="0" smtClean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(91%</a:t>
                </a:r>
                <a:r>
                  <a:rPr lang="en-US" altLang="ru-RU" sz="1300" dirty="0" smtClean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altLang="ru-RU" sz="1300" dirty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от общего</a:t>
                </a:r>
              </a:p>
              <a:p>
                <a:pPr eaLnBrk="1" hangingPunct="1"/>
                <a:r>
                  <a:rPr lang="ru-RU" altLang="ru-RU" sz="1300" dirty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о</a:t>
                </a:r>
                <a:r>
                  <a:rPr lang="ru-RU" altLang="ru-RU" sz="1300" dirty="0" smtClean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бъема финансирования</a:t>
                </a:r>
                <a:r>
                  <a:rPr lang="ru-RU" altLang="ru-RU" sz="1300" dirty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39" name="Прямоугольник 4"/>
              <p:cNvSpPr>
                <a:spLocks noChangeArrowheads="1"/>
              </p:cNvSpPr>
              <p:nvPr/>
            </p:nvSpPr>
            <p:spPr bwMode="auto">
              <a:xfrm>
                <a:off x="1157098" y="1701940"/>
                <a:ext cx="2731748" cy="412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ru-RU" altLang="ru-RU" sz="1300" b="1" dirty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БЮДЖЕТ </a:t>
                </a:r>
                <a:r>
                  <a:rPr lang="ru-RU" altLang="ru-RU" sz="1300" b="1" dirty="0" smtClean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АВТОНОМНОГО</a:t>
                </a:r>
                <a:endParaRPr lang="ru-RU" altLang="ru-RU" sz="1300" b="1" dirty="0">
                  <a:solidFill>
                    <a:schemeClr val="accent6">
                      <a:lumMod val="50000"/>
                    </a:schemeClr>
                  </a:solidFill>
                  <a:cs typeface="Arial" panose="020B0604020202020204" pitchFamily="34" charset="0"/>
                </a:endParaRPr>
              </a:p>
              <a:p>
                <a:pPr eaLnBrk="1" hangingPunct="1">
                  <a:lnSpc>
                    <a:spcPct val="80000"/>
                  </a:lnSpc>
                </a:pPr>
                <a:r>
                  <a:rPr lang="ru-RU" altLang="ru-RU" sz="1300" b="1" dirty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ОКРУГА</a:t>
                </a:r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6129445" y="2347756"/>
              <a:ext cx="1865934" cy="1087047"/>
              <a:chOff x="6161252" y="2244386"/>
              <a:chExt cx="1865934" cy="1087047"/>
            </a:xfrm>
          </p:grpSpPr>
          <p:sp>
            <p:nvSpPr>
              <p:cNvPr id="35" name="Прямоугольник 3"/>
              <p:cNvSpPr>
                <a:spLocks noChangeArrowheads="1"/>
              </p:cNvSpPr>
              <p:nvPr/>
            </p:nvSpPr>
            <p:spPr bwMode="auto">
              <a:xfrm>
                <a:off x="6161252" y="2672278"/>
                <a:ext cx="1865934" cy="659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ru-RU" altLang="ru-RU" sz="1900" dirty="0" smtClean="0">
                    <a:solidFill>
                      <a:srgbClr val="3267EA"/>
                    </a:solidFill>
                    <a:cs typeface="Arial" panose="020B0604020202020204" pitchFamily="34" charset="0"/>
                  </a:rPr>
                  <a:t>61,4 </a:t>
                </a:r>
                <a:r>
                  <a:rPr lang="ru-RU" altLang="ru-RU" sz="1300" dirty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млн. рублей     </a:t>
                </a:r>
              </a:p>
              <a:p>
                <a:pPr eaLnBrk="1" hangingPunct="1">
                  <a:lnSpc>
                    <a:spcPts val="1000"/>
                  </a:lnSpc>
                </a:pPr>
                <a:r>
                  <a:rPr lang="ru-RU" altLang="ru-RU" sz="1300" dirty="0" smtClean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(9 </a:t>
                </a:r>
                <a:r>
                  <a:rPr lang="ru-RU" altLang="ru-RU" sz="1300" dirty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%)</a:t>
                </a:r>
              </a:p>
            </p:txBody>
          </p:sp>
          <p:sp>
            <p:nvSpPr>
              <p:cNvPr id="36" name="Прямоугольник 4"/>
              <p:cNvSpPr>
                <a:spLocks noChangeArrowheads="1"/>
              </p:cNvSpPr>
              <p:nvPr/>
            </p:nvSpPr>
            <p:spPr bwMode="auto">
              <a:xfrm>
                <a:off x="6163393" y="2244386"/>
                <a:ext cx="1776802" cy="572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ru-RU" altLang="ru-RU" sz="1300" b="1" dirty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БЮДЖЕТ</a:t>
                </a:r>
              </a:p>
              <a:p>
                <a:pPr>
                  <a:lnSpc>
                    <a:spcPct val="80000"/>
                  </a:lnSpc>
                </a:pPr>
                <a:r>
                  <a:rPr lang="ru-RU" altLang="ru-RU" sz="1300" b="1" dirty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МУНИЦИПАЛЬНОГО</a:t>
                </a:r>
              </a:p>
              <a:p>
                <a:pPr>
                  <a:lnSpc>
                    <a:spcPct val="80000"/>
                  </a:lnSpc>
                </a:pPr>
                <a:r>
                  <a:rPr lang="ru-RU" altLang="ru-RU" sz="1300" b="1" dirty="0">
                    <a:solidFill>
                      <a:schemeClr val="accent6">
                        <a:lumMod val="50000"/>
                      </a:schemeClr>
                    </a:solidFill>
                    <a:cs typeface="Arial" panose="020B0604020202020204" pitchFamily="34" charset="0"/>
                  </a:rPr>
                  <a:t>РАЙОНА</a:t>
                </a:r>
              </a:p>
            </p:txBody>
          </p:sp>
        </p:grpSp>
      </p:grpSp>
      <p:sp>
        <p:nvSpPr>
          <p:cNvPr id="59" name="Прямоугольник 3"/>
          <p:cNvSpPr>
            <a:spLocks noChangeArrowheads="1"/>
          </p:cNvSpPr>
          <p:nvPr/>
        </p:nvSpPr>
        <p:spPr bwMode="auto">
          <a:xfrm>
            <a:off x="6122522" y="3944946"/>
            <a:ext cx="343376" cy="25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ru-RU" altLang="ru-RU" sz="2500" b="1" i="1" dirty="0" smtClean="0">
                <a:solidFill>
                  <a:srgbClr val="3267EA"/>
                </a:solidFill>
                <a:cs typeface="Arial" panose="020B0604020202020204" pitchFamily="34" charset="0"/>
              </a:rPr>
              <a:t>/</a:t>
            </a:r>
            <a:endParaRPr lang="ru-RU" altLang="ru-RU" sz="2500" b="1" i="1" dirty="0">
              <a:solidFill>
                <a:srgbClr val="3267EA"/>
              </a:solidFill>
              <a:cs typeface="Arial" panose="020B060402020202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6748" y="1789147"/>
            <a:ext cx="2096150" cy="1355749"/>
          </a:xfrm>
          <a:prstGeom prst="rect">
            <a:avLst/>
          </a:prstGeom>
        </p:spPr>
      </p:pic>
      <p:cxnSp>
        <p:nvCxnSpPr>
          <p:cNvPr id="51" name="Прямая соединительная линия 50"/>
          <p:cNvCxnSpPr/>
          <p:nvPr/>
        </p:nvCxnSpPr>
        <p:spPr>
          <a:xfrm flipV="1">
            <a:off x="943276" y="648886"/>
            <a:ext cx="8703962" cy="899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Герб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" y="160709"/>
            <a:ext cx="673062" cy="832169"/>
          </a:xfrm>
          <a:prstGeom prst="rect">
            <a:avLst/>
          </a:prstGeom>
        </p:spPr>
      </p:pic>
      <p:sp>
        <p:nvSpPr>
          <p:cNvPr id="53" name="Rectangle 4"/>
          <p:cNvSpPr>
            <a:spLocks noChangeArrowheads="1"/>
          </p:cNvSpPr>
          <p:nvPr/>
        </p:nvSpPr>
        <p:spPr bwMode="auto">
          <a:xfrm>
            <a:off x="853069" y="151609"/>
            <a:ext cx="5126151" cy="6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1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Новоаганск</a:t>
            </a:r>
            <a:endParaRPr lang="ru-RU" sz="2100" b="1" dirty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Заголовок"/>
          <p:cNvSpPr>
            <a:spLocks noChangeArrowheads="1"/>
          </p:cNvSpPr>
          <p:nvPr/>
        </p:nvSpPr>
        <p:spPr bwMode="auto">
          <a:xfrm>
            <a:off x="833818" y="680915"/>
            <a:ext cx="8310181" cy="30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50" b="1" dirty="0" smtClean="0">
                <a:solidFill>
                  <a:srgbClr val="164105"/>
                </a:solidFill>
                <a:latin typeface="Arial" panose="020B0604020202020204" pitchFamily="34" charset="0"/>
              </a:rPr>
              <a:t>СТОИМОСТЬ РЕАЛИЗАЦИИ МЕРОПРИЯТИЙ ПО СТРОИТЕЛЬСТВУ ОБЪЕКТОВ</a:t>
            </a:r>
            <a:endParaRPr lang="ru-RU" altLang="ru-RU" sz="1550" b="1" dirty="0">
              <a:solidFill>
                <a:srgbClr val="164105"/>
              </a:solidFill>
              <a:latin typeface="Arial" panose="020B0604020202020204" pitchFamily="34" charset="0"/>
            </a:endParaRPr>
          </a:p>
        </p:txBody>
      </p:sp>
      <p:sp>
        <p:nvSpPr>
          <p:cNvPr id="48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50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929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21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Прямоугольник"/>
          <p:cNvSpPr/>
          <p:nvPr/>
        </p:nvSpPr>
        <p:spPr>
          <a:xfrm>
            <a:off x="0" y="634982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flipV="1">
            <a:off x="943276" y="648886"/>
            <a:ext cx="8703962" cy="899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Герб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" y="160709"/>
            <a:ext cx="673062" cy="832169"/>
          </a:xfrm>
          <a:prstGeom prst="rect">
            <a:avLst/>
          </a:prstGeom>
        </p:spPr>
      </p:pic>
      <p:sp>
        <p:nvSpPr>
          <p:cNvPr id="73" name="Rectangle 4"/>
          <p:cNvSpPr>
            <a:spLocks noChangeArrowheads="1"/>
          </p:cNvSpPr>
          <p:nvPr/>
        </p:nvSpPr>
        <p:spPr bwMode="auto">
          <a:xfrm>
            <a:off x="853069" y="151609"/>
            <a:ext cx="5126151" cy="6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1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Новоаганск</a:t>
            </a:r>
            <a:endParaRPr lang="ru-RU" sz="2100" b="1" dirty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Заголовок"/>
          <p:cNvSpPr>
            <a:spLocks noChangeArrowheads="1"/>
          </p:cNvSpPr>
          <p:nvPr/>
        </p:nvSpPr>
        <p:spPr bwMode="auto">
          <a:xfrm>
            <a:off x="780667" y="692073"/>
            <a:ext cx="9105044" cy="30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50" b="1" dirty="0" smtClean="0">
                <a:solidFill>
                  <a:srgbClr val="164105"/>
                </a:solidFill>
                <a:latin typeface="Arial" panose="020B0604020202020204" pitchFamily="34" charset="0"/>
              </a:rPr>
              <a:t>ЦЕЛЕВЫЕ ИНДИКАТОРЫ И ЭФФЕКТИВНОСТЬ МЕРОПРИЯТИЙ ПРОГРАММЫ</a:t>
            </a:r>
            <a:r>
              <a:rPr lang="en-US" altLang="ru-RU" sz="1550" b="1" dirty="0" smtClean="0">
                <a:solidFill>
                  <a:srgbClr val="164105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550" b="1" dirty="0" smtClean="0">
                <a:solidFill>
                  <a:srgbClr val="164105"/>
                </a:solidFill>
                <a:latin typeface="Arial" panose="020B0604020202020204" pitchFamily="34" charset="0"/>
              </a:rPr>
              <a:t>К 2030 ГОДУ </a:t>
            </a:r>
            <a:endParaRPr lang="ru-RU" altLang="ru-RU" sz="1550" b="1" dirty="0">
              <a:solidFill>
                <a:srgbClr val="164105"/>
              </a:solidFill>
              <a:latin typeface="Arial" panose="020B0604020202020204" pitchFamily="34" charset="0"/>
            </a:endParaRPr>
          </a:p>
        </p:txBody>
      </p:sp>
      <p:sp>
        <p:nvSpPr>
          <p:cNvPr id="80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1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02301" y="1431152"/>
            <a:ext cx="9528732" cy="4726059"/>
            <a:chOff x="202301" y="1431152"/>
            <a:chExt cx="9528732" cy="4726059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202301" y="1431152"/>
              <a:ext cx="9402932" cy="4726059"/>
              <a:chOff x="202301" y="1431152"/>
              <a:chExt cx="9402932" cy="4726059"/>
            </a:xfrm>
          </p:grpSpPr>
          <p:grpSp>
            <p:nvGrpSpPr>
              <p:cNvPr id="2" name="Группа 1"/>
              <p:cNvGrpSpPr/>
              <p:nvPr/>
            </p:nvGrpSpPr>
            <p:grpSpPr>
              <a:xfrm>
                <a:off x="202301" y="1431152"/>
                <a:ext cx="9402932" cy="4726059"/>
                <a:chOff x="202301" y="1431152"/>
                <a:chExt cx="9402932" cy="4726059"/>
              </a:xfrm>
            </p:grpSpPr>
            <p:grpSp>
              <p:nvGrpSpPr>
                <p:cNvPr id="3" name="Группа 2"/>
                <p:cNvGrpSpPr/>
                <p:nvPr/>
              </p:nvGrpSpPr>
              <p:grpSpPr>
                <a:xfrm>
                  <a:off x="202301" y="1431152"/>
                  <a:ext cx="9402932" cy="4726059"/>
                  <a:chOff x="202301" y="1091288"/>
                  <a:chExt cx="9402932" cy="4726059"/>
                </a:xfrm>
              </p:grpSpPr>
              <p:grpSp>
                <p:nvGrpSpPr>
                  <p:cNvPr id="170" name="Группа 169"/>
                  <p:cNvGrpSpPr/>
                  <p:nvPr/>
                </p:nvGrpSpPr>
                <p:grpSpPr>
                  <a:xfrm>
                    <a:off x="202301" y="1091288"/>
                    <a:ext cx="9402932" cy="4726059"/>
                    <a:chOff x="202301" y="1081763"/>
                    <a:chExt cx="9402932" cy="4726059"/>
                  </a:xfrm>
                </p:grpSpPr>
                <p:sp>
                  <p:nvSpPr>
                    <p:cNvPr id="171" name="Прямоугольник 170"/>
                    <p:cNvSpPr/>
                    <p:nvPr/>
                  </p:nvSpPr>
                  <p:spPr>
                    <a:xfrm>
                      <a:off x="938084" y="1547143"/>
                      <a:ext cx="1890068" cy="492443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Объекты </a:t>
                      </a:r>
                      <a:r>
                        <a:rPr lang="ru-RU" sz="13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социальной </a:t>
                      </a: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3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инфраструктуры</a:t>
                      </a:r>
                      <a:endParaRPr lang="ru-RU" sz="13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72" name="Группа 171"/>
                    <p:cNvGrpSpPr/>
                    <p:nvPr/>
                  </p:nvGrpSpPr>
                  <p:grpSpPr>
                    <a:xfrm>
                      <a:off x="202301" y="1081763"/>
                      <a:ext cx="9402932" cy="4726059"/>
                      <a:chOff x="202301" y="1081763"/>
                      <a:chExt cx="9402932" cy="4726059"/>
                    </a:xfrm>
                  </p:grpSpPr>
                  <p:grpSp>
                    <p:nvGrpSpPr>
                      <p:cNvPr id="173" name="Группа 172"/>
                      <p:cNvGrpSpPr/>
                      <p:nvPr/>
                    </p:nvGrpSpPr>
                    <p:grpSpPr>
                      <a:xfrm>
                        <a:off x="202301" y="1081763"/>
                        <a:ext cx="9402932" cy="4726059"/>
                        <a:chOff x="202301" y="1081763"/>
                        <a:chExt cx="9402932" cy="4726059"/>
                      </a:xfrm>
                    </p:grpSpPr>
                    <p:grpSp>
                      <p:nvGrpSpPr>
                        <p:cNvPr id="175" name="Группа 174"/>
                        <p:cNvGrpSpPr/>
                        <p:nvPr/>
                      </p:nvGrpSpPr>
                      <p:grpSpPr>
                        <a:xfrm>
                          <a:off x="202301" y="1081763"/>
                          <a:ext cx="9402932" cy="4726059"/>
                          <a:chOff x="202301" y="1081763"/>
                          <a:chExt cx="9402932" cy="4726059"/>
                        </a:xfrm>
                      </p:grpSpPr>
                      <p:grpSp>
                        <p:nvGrpSpPr>
                          <p:cNvPr id="177" name="Группа 176"/>
                          <p:cNvGrpSpPr/>
                          <p:nvPr/>
                        </p:nvGrpSpPr>
                        <p:grpSpPr>
                          <a:xfrm>
                            <a:off x="202301" y="1081763"/>
                            <a:ext cx="9402932" cy="4726059"/>
                            <a:chOff x="331441" y="1164491"/>
                            <a:chExt cx="9402932" cy="4726059"/>
                          </a:xfrm>
                        </p:grpSpPr>
                        <p:grpSp>
                          <p:nvGrpSpPr>
                            <p:cNvPr id="181" name="Группа 180"/>
                            <p:cNvGrpSpPr/>
                            <p:nvPr/>
                          </p:nvGrpSpPr>
                          <p:grpSpPr>
                            <a:xfrm>
                              <a:off x="331441" y="1164491"/>
                              <a:ext cx="9402932" cy="4726059"/>
                              <a:chOff x="357825" y="1394016"/>
                              <a:chExt cx="9402932" cy="4726059"/>
                            </a:xfrm>
                          </p:grpSpPr>
                          <p:grpSp>
                            <p:nvGrpSpPr>
                              <p:cNvPr id="183" name="Группа 182"/>
                              <p:cNvGrpSpPr/>
                              <p:nvPr/>
                            </p:nvGrpSpPr>
                            <p:grpSpPr>
                              <a:xfrm>
                                <a:off x="357825" y="1394016"/>
                                <a:ext cx="9402932" cy="4726059"/>
                                <a:chOff x="-35146" y="1357136"/>
                                <a:chExt cx="9402932" cy="4726059"/>
                              </a:xfrm>
                            </p:grpSpPr>
                            <p:grpSp>
                              <p:nvGrpSpPr>
                                <p:cNvPr id="211" name="Группа 210"/>
                                <p:cNvGrpSpPr/>
                                <p:nvPr/>
                              </p:nvGrpSpPr>
                              <p:grpSpPr>
                                <a:xfrm>
                                  <a:off x="42131" y="1357136"/>
                                  <a:ext cx="9325655" cy="4726059"/>
                                  <a:chOff x="15672" y="1341320"/>
                                  <a:chExt cx="9325655" cy="4726059"/>
                                </a:xfrm>
                              </p:grpSpPr>
                              <p:grpSp>
                                <p:nvGrpSpPr>
                                  <p:cNvPr id="213" name="Группа 212"/>
                                  <p:cNvGrpSpPr/>
                                  <p:nvPr/>
                                </p:nvGrpSpPr>
                                <p:grpSpPr>
                                  <a:xfrm>
                                    <a:off x="15672" y="2497171"/>
                                    <a:ext cx="5200550" cy="3570208"/>
                                    <a:chOff x="408324" y="1310110"/>
                                    <a:chExt cx="5200550" cy="3570208"/>
                                  </a:xfrm>
                                </p:grpSpPr>
                                <p:sp>
                                  <p:nvSpPr>
                                    <p:cNvPr id="224" name="Прямоугольник 223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08324" y="1310110"/>
                                      <a:ext cx="5200550" cy="3570208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</p:spPr>
                                  <p:txBody>
                                    <a:bodyPr wrap="square">
                                      <a:spAutoFit/>
                                    </a:bodyPr>
                                    <a:lstStyle/>
                                    <a:p>
                                      <a:pPr marL="181610">
                                        <a:spcBef>
                                          <a:spcPts val="600"/>
                                        </a:spcBef>
                                        <a:spcAft>
                                          <a:spcPts val="0"/>
                                        </a:spcAft>
                                        <a:defRPr/>
                                      </a:pPr>
                                      <a:r>
                                        <a:rPr lang="ru-RU" sz="1300" b="1" u="sng" dirty="0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a:t>Образовательные организации</a:t>
                                      </a:r>
                                      <a:endParaRPr lang="ru-RU" sz="1300" b="1" u="sng" dirty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endParaRPr>
                                    </a:p>
                                    <a:p>
                                      <a:pPr marL="285750" indent="-285750">
                                        <a:spcBef>
                                          <a:spcPts val="600"/>
                                        </a:spcBef>
                                        <a:spcAft>
                                          <a:spcPts val="0"/>
                                        </a:spcAft>
                                        <a:buFont typeface="Wingdings" panose="05000000000000000000" pitchFamily="2" charset="2"/>
                                        <a:buChar char="v"/>
                                        <a:defRPr/>
                                      </a:pPr>
                                      <a:r>
                                        <a:rPr lang="ru-RU" sz="1300" dirty="0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a:t>дошкольные образовательные организации </a:t>
                                      </a:r>
                                    </a:p>
                                    <a:p>
                                      <a:pPr>
                                        <a:spcBef>
                                          <a:spcPts val="600"/>
                                        </a:spcBef>
                                        <a:spcAft>
                                          <a:spcPts val="0"/>
                                        </a:spcAft>
                                        <a:defRPr/>
                                      </a:pPr>
                                      <a:endParaRPr lang="ru-RU" sz="1100" dirty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endParaRPr>
                                    </a:p>
                                    <a:p>
                                      <a:pPr>
                                        <a:spcBef>
                                          <a:spcPts val="600"/>
                                        </a:spcBef>
                                        <a:spcAft>
                                          <a:spcPts val="0"/>
                                        </a:spcAft>
                                        <a:defRPr/>
                                      </a:pPr>
                                      <a:r>
                                        <a:rPr lang="ru-RU" sz="1300" dirty="0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a:t>    </a:t>
                                      </a:r>
                                      <a:r>
                                        <a:rPr lang="ru-RU" sz="1300" b="1" u="sng" dirty="0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a:t>Спортивные сооружения</a:t>
                                      </a:r>
                                      <a:endParaRPr lang="ru-RU" sz="1300" b="1" u="sng" dirty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endParaRPr>
                                    </a:p>
                                    <a:p>
                                      <a:pPr marL="285750" indent="-285750">
                                        <a:spcBef>
                                          <a:spcPts val="1200"/>
                                        </a:spcBef>
                                        <a:spcAft>
                                          <a:spcPts val="0"/>
                                        </a:spcAft>
                                        <a:buFont typeface="Wingdings" panose="05000000000000000000" pitchFamily="2" charset="2"/>
                                        <a:buChar char="v"/>
                                        <a:defRPr/>
                                      </a:pPr>
                                      <a:r>
                                        <a:rPr lang="ru-RU" sz="1300" dirty="0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a:t>плавательные </a:t>
                                      </a:r>
                                      <a:r>
                                        <a:rPr lang="ru-RU" sz="1300" dirty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a:t>бассейны</a:t>
                                      </a:r>
                                    </a:p>
                                    <a:p>
                                      <a:pPr marL="285750" indent="-285750">
                                        <a:spcBef>
                                          <a:spcPts val="1800"/>
                                        </a:spcBef>
                                        <a:spcAft>
                                          <a:spcPts val="0"/>
                                        </a:spcAft>
                                        <a:buFont typeface="Wingdings" panose="05000000000000000000" pitchFamily="2" charset="2"/>
                                        <a:buChar char="v"/>
                                        <a:defRPr/>
                                      </a:pPr>
                                      <a:r>
                                        <a:rPr lang="ru-RU" sz="1300" dirty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a:t>физкультурно-спортивные залы</a:t>
                                      </a:r>
                                    </a:p>
                                    <a:p>
                                      <a:pPr marL="285750" indent="-285750">
                                        <a:spcBef>
                                          <a:spcPts val="1800"/>
                                        </a:spcBef>
                                        <a:buFont typeface="Wingdings" panose="05000000000000000000" pitchFamily="2" charset="2"/>
                                        <a:buChar char="v"/>
                                        <a:defRPr/>
                                      </a:pPr>
                                      <a:r>
                                        <a:rPr lang="ru-RU" sz="1300" dirty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a:t>плоскостные </a:t>
                                      </a:r>
                                      <a:r>
                                        <a:rPr lang="ru-RU" sz="1300" dirty="0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a:t>сооружения</a:t>
                                      </a:r>
                                      <a:endParaRPr lang="ru-RU" sz="1300" dirty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endParaRPr>
                                    </a:p>
                                    <a:p>
                                      <a:pPr marL="181610">
                                        <a:spcBef>
                                          <a:spcPts val="600"/>
                                        </a:spcBef>
                                        <a:spcAft>
                                          <a:spcPts val="0"/>
                                        </a:spcAft>
                                        <a:defRPr/>
                                      </a:pPr>
                                      <a:endParaRPr lang="ru-RU" sz="1300" b="1" u="sng" dirty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endParaRPr>
                                    </a:p>
                                    <a:p>
                                      <a:pPr marL="181610">
                                        <a:spcBef>
                                          <a:spcPts val="600"/>
                                        </a:spcBef>
                                        <a:spcAft>
                                          <a:spcPts val="0"/>
                                        </a:spcAft>
                                        <a:defRPr/>
                                      </a:pPr>
                                      <a:r>
                                        <a:rPr lang="ru-RU" sz="1300" b="1" u="sng" dirty="0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a:t>Учреждения </a:t>
                                      </a:r>
                                      <a:r>
                                        <a:rPr lang="ru-RU" sz="1300" b="1" u="sng" dirty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a:t>культуры и искусства</a:t>
                                      </a:r>
                                    </a:p>
                                    <a:p>
                                      <a:pPr marL="342900" indent="-342900">
                                        <a:spcBef>
                                          <a:spcPts val="1200"/>
                                        </a:spcBef>
                                        <a:spcAft>
                                          <a:spcPts val="0"/>
                                        </a:spcAft>
                                        <a:buFont typeface="Wingdings" panose="05000000000000000000" pitchFamily="2" charset="2"/>
                                        <a:buChar char="v"/>
                                        <a:defRPr/>
                                      </a:pPr>
                                      <a:r>
                                        <a:rPr lang="ru-RU" sz="1300" dirty="0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a:t>музеи</a:t>
                                      </a:r>
                                    </a:p>
                                    <a:p>
                                      <a:pPr marL="342900" indent="-342900">
                                        <a:spcBef>
                                          <a:spcPts val="1200"/>
                                        </a:spcBef>
                                        <a:spcAft>
                                          <a:spcPts val="0"/>
                                        </a:spcAft>
                                        <a:buFont typeface="Wingdings" panose="05000000000000000000" pitchFamily="2" charset="2"/>
                                        <a:buChar char="v"/>
                                        <a:defRPr/>
                                      </a:pPr>
                                      <a:r>
                                        <a:rPr lang="ru-RU" sz="1300" dirty="0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a:t>библиотеки</a:t>
                                      </a:r>
                                      <a:endParaRPr lang="ru-RU" sz="1300" dirty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endParaRPr>
                                    </a:p>
                                  </p:txBody>
                                </p:sp>
                                <p:pic>
                                  <p:nvPicPr>
                                    <p:cNvPr id="225" name="Рисунок 224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>
                                    <a:blip r:embed="rId5" cstate="print">
                                      <a:duotone>
                                        <a:prstClr val="black"/>
                                        <a:schemeClr val="accent6">
                                          <a:tint val="45000"/>
                                          <a:satMod val="400000"/>
                                        </a:schemeClr>
                                      </a:duotone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tretch>
                                      <a:fillRect/>
                                    </a:stretch>
                                  </p:blipFill>
                                  <p:spPr>
                                    <a:xfrm>
                                      <a:off x="451268" y="2453261"/>
                                      <a:ext cx="326462" cy="326462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227" name="Рисунок 226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>
                                    <a:blip r:embed="rId6" cstate="print">
                                      <a:duotone>
                                        <a:prstClr val="black"/>
                                        <a:schemeClr val="accent6">
                                          <a:tint val="45000"/>
                                          <a:satMod val="400000"/>
                                        </a:schemeClr>
                                      </a:duotone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tretch>
                                      <a:fillRect/>
                                    </a:stretch>
                                  </p:blipFill>
                                  <p:spPr>
                                    <a:xfrm>
                                      <a:off x="452432" y="2882879"/>
                                      <a:ext cx="326462" cy="326462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228" name="Рисунок 227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>
                                    <a:blip r:embed="rId7" cstate="print">
                                      <a:duotone>
                                        <a:prstClr val="black"/>
                                        <a:schemeClr val="accent6">
                                          <a:tint val="45000"/>
                                          <a:satMod val="400000"/>
                                        </a:schemeClr>
                                      </a:duotone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tretch>
                                      <a:fillRect/>
                                    </a:stretch>
                                  </p:blipFill>
                                  <p:spPr>
                                    <a:xfrm>
                                      <a:off x="459266" y="3324751"/>
                                      <a:ext cx="319628" cy="319628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230" name="Рисунок 229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>
                                    <a:blip r:embed="rId8" cstate="print">
                                      <a:duotone>
                                        <a:prstClr val="black"/>
                                        <a:schemeClr val="accent6">
                                          <a:tint val="45000"/>
                                          <a:satMod val="400000"/>
                                        </a:schemeClr>
                                      </a:duotone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tretch>
                                      <a:fillRect/>
                                    </a:stretch>
                                  </p:blipFill>
                                  <p:spPr>
                                    <a:xfrm>
                                      <a:off x="480059" y="4108430"/>
                                      <a:ext cx="326460" cy="326460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231" name="Рисунок 230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>
                                    <a:blip r:embed="rId9" cstate="print">
                                      <a:duotone>
                                        <a:prstClr val="black"/>
                                        <a:schemeClr val="accent6">
                                          <a:tint val="45000"/>
                                          <a:satMod val="400000"/>
                                        </a:schemeClr>
                                      </a:duotone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tretch>
                                      <a:fillRect/>
                                    </a:stretch>
                                  </p:blipFill>
                                  <p:spPr>
                                    <a:xfrm>
                                      <a:off x="442825" y="1573186"/>
                                      <a:ext cx="326460" cy="326460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</p:grpSp>
                              <p:sp>
                                <p:nvSpPr>
                                  <p:cNvPr id="214" name="Прямоугольник 213"/>
                                  <p:cNvSpPr/>
                                  <p:nvPr/>
                                </p:nvSpPr>
                                <p:spPr>
                                  <a:xfrm rot="5400000">
                                    <a:off x="2412842" y="3115149"/>
                                    <a:ext cx="4293291" cy="146600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FFD46E">
                                      <a:alpha val="49804"/>
                                    </a:srgbClr>
                                  </a:solidFill>
                                  <a:ln>
                                    <a:noFill/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ru-RU" dirty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216" name="Прямоугольник 215"/>
                                  <p:cNvSpPr/>
                                  <p:nvPr/>
                                </p:nvSpPr>
                                <p:spPr>
                                  <a:xfrm rot="5400000">
                                    <a:off x="4108223" y="2885430"/>
                                    <a:ext cx="4288281" cy="1910951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01A479">
                                      <a:alpha val="49804"/>
                                    </a:srgbClr>
                                  </a:solidFill>
                                  <a:ln>
                                    <a:noFill/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ru-RU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218" name="Прямоугольник 10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806328" y="1344407"/>
                                    <a:ext cx="1511221" cy="37446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9525">
                                    <a:noFill/>
                                    <a:miter lim="800000"/>
                                    <a:headEnd/>
                                    <a:tailEnd/>
                                  </a:ln>
                                  <a:extLst/>
                                </p:spPr>
                                <p:txBody>
                                  <a:bodyPr wrap="square">
                                    <a:spAutoFit/>
                                  </a:bodyPr>
                                  <a:lstStyle>
                                    <a:lvl1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1pPr>
                                    <a:lvl2pPr marL="742950" indent="-285750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2pPr>
                                    <a:lvl3pPr marL="1143000" indent="-228600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3pPr>
                                    <a:lvl4pPr marL="1600200" indent="-228600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4pPr>
                                    <a:lvl5pPr marL="2057400" indent="-228600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9pPr>
                                  </a:lstStyle>
                                  <a:p>
                                    <a:pPr algn="ctr">
                                      <a:lnSpc>
                                        <a:spcPts val="1100"/>
                                      </a:lnSpc>
                                      <a:spcBef>
                                        <a:spcPts val="600"/>
                                      </a:spcBef>
                                    </a:pPr>
                                    <a:r>
                                      <a:rPr lang="ru-RU" sz="1300" b="1" dirty="0">
                                        <a:solidFill>
                                          <a:srgbClr val="517EED"/>
                                        </a:solidFill>
                                        <a:cs typeface="Arial" panose="020B0604020202020204" pitchFamily="34" charset="0"/>
                                      </a:rPr>
                                      <a:t>Технико-экономические</a:t>
                                    </a:r>
                                  </a:p>
                                </p:txBody>
                              </p:sp>
                              <p:sp>
                                <p:nvSpPr>
                                  <p:cNvPr id="219" name="Прямоугольник 10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5475286" y="1341320"/>
                                    <a:ext cx="1480153" cy="37446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9525">
                                    <a:noFill/>
                                    <a:miter lim="800000"/>
                                    <a:headEnd/>
                                    <a:tailEnd/>
                                  </a:ln>
                                  <a:extLst/>
                                </p:spPr>
                                <p:txBody>
                                  <a:bodyPr wrap="square">
                                    <a:spAutoFit/>
                                  </a:bodyPr>
                                  <a:lstStyle>
                                    <a:lvl1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1pPr>
                                    <a:lvl2pPr marL="742950" indent="-285750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2pPr>
                                    <a:lvl3pPr marL="1143000" indent="-228600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3pPr>
                                    <a:lvl4pPr marL="1600200" indent="-228600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4pPr>
                                    <a:lvl5pPr marL="2057400" indent="-228600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9pPr>
                                  </a:lstStyle>
                                  <a:p>
                                    <a:pPr algn="ctr">
                                      <a:lnSpc>
                                        <a:spcPts val="1100"/>
                                      </a:lnSpc>
                                      <a:spcBef>
                                        <a:spcPts val="600"/>
                                      </a:spcBef>
                                    </a:pPr>
                                    <a:r>
                                      <a:rPr lang="ru-RU" sz="1300" b="1" dirty="0">
                                        <a:solidFill>
                                          <a:srgbClr val="517EED"/>
                                        </a:solidFill>
                                        <a:cs typeface="Arial" panose="020B0604020202020204" pitchFamily="34" charset="0"/>
                                      </a:rPr>
                                      <a:t>Социально-экономические</a:t>
                                    </a:r>
                                    <a:r>
                                      <a:rPr lang="ru-RU" sz="1300" dirty="0" smtClean="0">
                                        <a:solidFill>
                                          <a:srgbClr val="517EED"/>
                                        </a:solidFill>
                                        <a:cs typeface="Arial" panose="020B0604020202020204" pitchFamily="34" charset="0"/>
                                      </a:rPr>
                                      <a:t> </a:t>
                                    </a:r>
                                    <a:endParaRPr lang="ru-RU" sz="1300" dirty="0">
                                      <a:solidFill>
                                        <a:srgbClr val="517EED"/>
                                      </a:solidFill>
                                      <a:cs typeface="Arial" panose="020B0604020202020204" pitchFamily="34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220" name="Прямоугольник 219"/>
                                  <p:cNvSpPr/>
                                  <p:nvPr/>
                                </p:nvSpPr>
                                <p:spPr>
                                  <a:xfrm rot="5400000">
                                    <a:off x="6122588" y="2771372"/>
                                    <a:ext cx="4291482" cy="2145997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5BA4CD">
                                      <a:alpha val="49804"/>
                                    </a:srgbClr>
                                  </a:solidFill>
                                  <a:ln>
                                    <a:noFill/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ru-RU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223" name="Прямоугольник 10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7486404" y="1380832"/>
                                    <a:ext cx="1361595" cy="23609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9525">
                                    <a:noFill/>
                                    <a:miter lim="800000"/>
                                    <a:headEnd/>
                                    <a:tailEnd/>
                                  </a:ln>
                                  <a:extLst/>
                                </p:spPr>
                                <p:txBody>
                                  <a:bodyPr wrap="square">
                                    <a:spAutoFit/>
                                  </a:bodyPr>
                                  <a:lstStyle>
                                    <a:lvl1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1pPr>
                                    <a:lvl2pPr marL="742950" indent="-285750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2pPr>
                                    <a:lvl3pPr marL="1143000" indent="-228600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3pPr>
                                    <a:lvl4pPr marL="1600200" indent="-228600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4pPr>
                                    <a:lvl5pPr marL="2057400" indent="-228600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</a:defRPr>
                                    </a:lvl9pPr>
                                  </a:lstStyle>
                                  <a:p>
                                    <a:pPr algn="ctr">
                                      <a:lnSpc>
                                        <a:spcPts val="1100"/>
                                      </a:lnSpc>
                                      <a:spcBef>
                                        <a:spcPts val="600"/>
                                      </a:spcBef>
                                    </a:pPr>
                                    <a:r>
                                      <a:rPr lang="ru-RU" sz="1300" b="1" dirty="0">
                                        <a:solidFill>
                                          <a:srgbClr val="517EED"/>
                                        </a:solidFill>
                                        <a:cs typeface="Arial" panose="020B0604020202020204" pitchFamily="34" charset="0"/>
                                      </a:rPr>
                                      <a:t>Финансовые</a:t>
                                    </a:r>
                                  </a:p>
                                </p:txBody>
                              </p:sp>
                            </p:grpSp>
                            <p:cxnSp>
                              <p:nvCxnSpPr>
                                <p:cNvPr id="212" name="Прямая соединительная линия 211"/>
                                <p:cNvCxnSpPr/>
                                <p:nvPr/>
                              </p:nvCxnSpPr>
                              <p:spPr>
                                <a:xfrm flipV="1">
                                  <a:off x="-35146" y="2402884"/>
                                  <a:ext cx="9285112" cy="52111"/>
                                </a:xfrm>
                                <a:prstGeom prst="line">
                                  <a:avLst/>
                                </a:prstGeom>
                                <a:ln w="19050" cmpd="sng">
                                  <a:solidFill>
                                    <a:srgbClr val="E69614"/>
                                  </a:solidFill>
                                  <a:prstDash val="sysDash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sp>
                            <p:nvSpPr>
                              <p:cNvPr id="184" name="Прямоугольник 183"/>
                              <p:cNvSpPr/>
                              <p:nvPr/>
                            </p:nvSpPr>
                            <p:spPr>
                              <a:xfrm>
                                <a:off x="4360691" y="2845355"/>
                                <a:ext cx="1297150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375 / 725</a:t>
                                </a:r>
                                <a:r>
                                  <a:rPr lang="en-US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мест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85" name="Прямоугольник 184"/>
                              <p:cNvSpPr/>
                              <p:nvPr/>
                            </p:nvSpPr>
                            <p:spPr>
                              <a:xfrm>
                                <a:off x="5997152" y="2829979"/>
                                <a:ext cx="657552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100 %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86" name="Прямоугольник 185"/>
                              <p:cNvSpPr/>
                              <p:nvPr/>
                            </p:nvSpPr>
                            <p:spPr>
                              <a:xfrm>
                                <a:off x="7008743" y="2829979"/>
                                <a:ext cx="463588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150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87" name="Прямоугольник 186"/>
                              <p:cNvSpPr/>
                              <p:nvPr/>
                            </p:nvSpPr>
                            <p:spPr>
                              <a:xfrm>
                                <a:off x="7875708" y="2820454"/>
                                <a:ext cx="603050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423,0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88" name="Прямоугольник 187"/>
                              <p:cNvSpPr/>
                              <p:nvPr/>
                            </p:nvSpPr>
                            <p:spPr>
                              <a:xfrm>
                                <a:off x="9168611" y="3916004"/>
                                <a:ext cx="417101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6,9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" name="Прямоугольник 192"/>
                              <p:cNvSpPr/>
                              <p:nvPr/>
                            </p:nvSpPr>
                            <p:spPr>
                              <a:xfrm>
                                <a:off x="4257309" y="3612448"/>
                                <a:ext cx="1487851" cy="354712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pPr algn="ctr">
                                  <a:lnSpc>
                                    <a:spcPts val="1000"/>
                                  </a:lnSpc>
                                </a:pPr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254 / 645 </a:t>
                                </a:r>
                                <a:r>
                                  <a:rPr lang="ru-RU" sz="1300" dirty="0" err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кв.м</a:t>
                                </a:r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</a:p>
                              <a:p>
                                <a:pPr algn="ctr">
                                  <a:lnSpc>
                                    <a:spcPts val="1000"/>
                                  </a:lnSpc>
                                </a:pPr>
                                <a:r>
                                  <a:rPr lang="ru-RU" sz="1300" dirty="0" err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зерк</a:t>
                                </a:r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. воды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4" name="Прямоугольник 193"/>
                              <p:cNvSpPr/>
                              <p:nvPr/>
                            </p:nvSpPr>
                            <p:spPr>
                              <a:xfrm>
                                <a:off x="6010524" y="3660466"/>
                                <a:ext cx="564578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73 %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5" name="Прямоугольник 194"/>
                              <p:cNvSpPr/>
                              <p:nvPr/>
                            </p:nvSpPr>
                            <p:spPr>
                              <a:xfrm>
                                <a:off x="7018884" y="3640806"/>
                                <a:ext cx="370614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20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6" name="Прямоугольник 195"/>
                              <p:cNvSpPr/>
                              <p:nvPr/>
                            </p:nvSpPr>
                            <p:spPr>
                              <a:xfrm>
                                <a:off x="7877957" y="3631281"/>
                                <a:ext cx="510076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84,4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7" name="Прямоугольник 196"/>
                              <p:cNvSpPr/>
                              <p:nvPr/>
                            </p:nvSpPr>
                            <p:spPr>
                              <a:xfrm>
                                <a:off x="4249476" y="4024292"/>
                                <a:ext cx="1579278" cy="348813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pPr>
                                  <a:lnSpc>
                                    <a:spcPts val="1000"/>
                                  </a:lnSpc>
                                </a:pPr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3,4 / 3,8 тыс. </a:t>
                                </a:r>
                                <a:r>
                                  <a:rPr lang="ru-RU" sz="1300" dirty="0" err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кв.м</a:t>
                                </a:r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</a:p>
                              <a:p>
                                <a:pPr>
                                  <a:lnSpc>
                                    <a:spcPts val="1000"/>
                                  </a:lnSpc>
                                </a:pPr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площади пола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8" name="Прямоугольник 197"/>
                              <p:cNvSpPr/>
                              <p:nvPr/>
                            </p:nvSpPr>
                            <p:spPr>
                              <a:xfrm>
                                <a:off x="6004904" y="4066036"/>
                                <a:ext cx="564578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90 %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9" name="Прямоугольник 198"/>
                              <p:cNvSpPr/>
                              <p:nvPr/>
                            </p:nvSpPr>
                            <p:spPr>
                              <a:xfrm>
                                <a:off x="7057747" y="4066036"/>
                                <a:ext cx="277640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4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00" name="Прямоугольник 199"/>
                              <p:cNvSpPr/>
                              <p:nvPr/>
                            </p:nvSpPr>
                            <p:spPr>
                              <a:xfrm>
                                <a:off x="7865104" y="4057580"/>
                                <a:ext cx="510076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25,9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01" name="Прямоугольник 200"/>
                              <p:cNvSpPr/>
                              <p:nvPr/>
                            </p:nvSpPr>
                            <p:spPr>
                              <a:xfrm>
                                <a:off x="4496281" y="4391693"/>
                                <a:ext cx="1021433" cy="492443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 anchor="ctr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15,1 / 22,3</a:t>
                                </a:r>
                                <a:r>
                                  <a:rPr lang="en-US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endParaRPr lang="ru-RU" sz="1300" dirty="0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  <a:p>
                                <a:pPr algn="ctr"/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тыс. </a:t>
                                </a:r>
                                <a:r>
                                  <a:rPr lang="ru-RU" sz="1300" dirty="0" err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кв.м</a:t>
                                </a:r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.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02" name="Прямоугольник 201"/>
                              <p:cNvSpPr/>
                              <p:nvPr/>
                            </p:nvSpPr>
                            <p:spPr>
                              <a:xfrm>
                                <a:off x="6010524" y="4506248"/>
                                <a:ext cx="564578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95 %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03" name="Прямоугольник 202"/>
                              <p:cNvSpPr/>
                              <p:nvPr/>
                            </p:nvSpPr>
                            <p:spPr>
                              <a:xfrm>
                                <a:off x="7068541" y="4506248"/>
                                <a:ext cx="277640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7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04" name="Прямоугольник 203"/>
                              <p:cNvSpPr/>
                              <p:nvPr/>
                            </p:nvSpPr>
                            <p:spPr>
                              <a:xfrm>
                                <a:off x="7892318" y="4489211"/>
                                <a:ext cx="510076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62,1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07" name="Прямоугольник 206"/>
                              <p:cNvSpPr/>
                              <p:nvPr/>
                            </p:nvSpPr>
                            <p:spPr>
                              <a:xfrm>
                                <a:off x="6946165" y="5559790"/>
                                <a:ext cx="184731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09" name="Прямоугольник 208"/>
                              <p:cNvSpPr/>
                              <p:nvPr/>
                            </p:nvSpPr>
                            <p:spPr>
                              <a:xfrm>
                                <a:off x="4421920" y="5418178"/>
                                <a:ext cx="1144416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2/2 единицы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10" name="Прямоугольник 209"/>
                              <p:cNvSpPr/>
                              <p:nvPr/>
                            </p:nvSpPr>
                            <p:spPr>
                              <a:xfrm>
                                <a:off x="5990389" y="5750418"/>
                                <a:ext cx="657552" cy="292388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ru-RU" sz="1300" dirty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100 %</a:t>
                                </a:r>
                                <a:endParaRPr lang="ru-RU" sz="13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pic>
                          <p:nvPicPr>
                            <p:cNvPr id="180" name="Рисунок 179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10" cstate="print">
                              <a:duotone>
                                <a:prstClr val="black"/>
                                <a:schemeClr val="accent6">
                                  <a:tint val="45000"/>
                                  <a:satMod val="400000"/>
                                </a:schemeClr>
                              </a:duotone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0453" y="5486561"/>
                              <a:ext cx="331701" cy="344206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sp>
                        <p:nvSpPr>
                          <p:cNvPr id="178" name="Прямоугольник 177"/>
                          <p:cNvSpPr/>
                          <p:nvPr/>
                        </p:nvSpPr>
                        <p:spPr>
                          <a:xfrm>
                            <a:off x="4255140" y="5424520"/>
                            <a:ext cx="1144416" cy="292388"/>
                          </a:xfrm>
                          <a:prstGeom prst="rect">
                            <a:avLst/>
                          </a:prstGeom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ru-RU" sz="1300" dirty="0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a:t>2/2 единицы</a:t>
                            </a:r>
                            <a:endParaRPr lang="ru-RU" sz="13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176" name="Прямоугольник 175"/>
                        <p:cNvSpPr/>
                        <p:nvPr/>
                      </p:nvSpPr>
                      <p:spPr>
                        <a:xfrm>
                          <a:off x="6921507" y="5417955"/>
                          <a:ext cx="240772" cy="292388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ru-RU" sz="13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ru-RU" sz="13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174" name="Прямоугольник 173"/>
                      <p:cNvSpPr/>
                      <p:nvPr/>
                    </p:nvSpPr>
                    <p:spPr>
                      <a:xfrm>
                        <a:off x="7734479" y="5444082"/>
                        <a:ext cx="510076" cy="292388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ru-RU" sz="130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58,4</a:t>
                        </a:r>
                        <a:endParaRPr lang="ru-RU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235" name="Прямоугольник 234"/>
                  <p:cNvSpPr/>
                  <p:nvPr/>
                </p:nvSpPr>
                <p:spPr>
                  <a:xfrm>
                    <a:off x="7709580" y="5144445"/>
                    <a:ext cx="510076" cy="29238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sz="13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10,0</a:t>
                    </a:r>
                    <a:endParaRPr lang="ru-RU" sz="1300" dirty="0">
                      <a:solidFill>
                        <a:schemeClr val="accent6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33" name="Прямоугольник 232"/>
                <p:cNvSpPr/>
                <p:nvPr/>
              </p:nvSpPr>
              <p:spPr>
                <a:xfrm>
                  <a:off x="6896344" y="5436984"/>
                  <a:ext cx="277640" cy="2923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300" dirty="0">
                      <a:solidFill>
                        <a:schemeClr val="accent6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232" name="Прямоугольник 231"/>
                <p:cNvSpPr/>
                <p:nvPr/>
              </p:nvSpPr>
              <p:spPr>
                <a:xfrm>
                  <a:off x="5817163" y="5434339"/>
                  <a:ext cx="657552" cy="2923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300" dirty="0" smtClean="0">
                      <a:solidFill>
                        <a:schemeClr val="accent6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100 %</a:t>
                  </a:r>
                  <a:endParaRPr lang="ru-RU" sz="13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7" name="Прямоугольник 10"/>
              <p:cNvSpPr>
                <a:spLocks noChangeArrowheads="1"/>
              </p:cNvSpPr>
              <p:nvPr/>
            </p:nvSpPr>
            <p:spPr bwMode="auto">
              <a:xfrm>
                <a:off x="4307538" y="1830800"/>
                <a:ext cx="1027335" cy="425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ts val="1300"/>
                  </a:lnSpc>
                  <a:spcBef>
                    <a:spcPts val="600"/>
                  </a:spcBef>
                </a:pPr>
                <a:r>
                  <a:rPr lang="ru-RU" sz="1200" dirty="0" smtClean="0">
                    <a:solidFill>
                      <a:srgbClr val="164105"/>
                    </a:solidFill>
                    <a:cs typeface="Arial" panose="020B0604020202020204" pitchFamily="34" charset="0"/>
                  </a:rPr>
                  <a:t>мощность</a:t>
                </a:r>
                <a:r>
                  <a:rPr lang="en-US" sz="1200" dirty="0" smtClean="0">
                    <a:solidFill>
                      <a:srgbClr val="164105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200" dirty="0" smtClean="0">
                    <a:solidFill>
                      <a:srgbClr val="164105"/>
                    </a:solidFill>
                    <a:cs typeface="Arial" panose="020B0604020202020204" pitchFamily="34" charset="0"/>
                  </a:rPr>
                  <a:t>объектов</a:t>
                </a:r>
                <a:endParaRPr lang="ru-RU" sz="1200" dirty="0">
                  <a:solidFill>
                    <a:srgbClr val="164105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Прямоугольник 10"/>
              <p:cNvSpPr>
                <a:spLocks noChangeArrowheads="1"/>
              </p:cNvSpPr>
              <p:nvPr/>
            </p:nvSpPr>
            <p:spPr bwMode="auto">
              <a:xfrm>
                <a:off x="4070883" y="2209763"/>
                <a:ext cx="1559768" cy="259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ts val="1300"/>
                  </a:lnSpc>
                  <a:spcBef>
                    <a:spcPts val="600"/>
                  </a:spcBef>
                </a:pPr>
                <a:r>
                  <a:rPr lang="ru-RU" sz="1200" dirty="0" smtClean="0">
                    <a:solidFill>
                      <a:srgbClr val="164105"/>
                    </a:solidFill>
                    <a:cs typeface="Arial" panose="020B0604020202020204" pitchFamily="34" charset="0"/>
                  </a:rPr>
                  <a:t>факт / достигнутая</a:t>
                </a:r>
                <a:endParaRPr lang="ru-RU" sz="1200" dirty="0">
                  <a:solidFill>
                    <a:srgbClr val="164105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" name="Прямоугольник 10"/>
            <p:cNvSpPr>
              <a:spLocks noChangeArrowheads="1"/>
            </p:cNvSpPr>
            <p:nvPr/>
          </p:nvSpPr>
          <p:spPr bwMode="auto">
            <a:xfrm>
              <a:off x="5449173" y="1874048"/>
              <a:ext cx="1393314" cy="515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100"/>
                </a:lnSpc>
                <a:spcBef>
                  <a:spcPts val="600"/>
                </a:spcBef>
              </a:pPr>
              <a:r>
                <a:rPr lang="ru-RU" sz="1200" dirty="0">
                  <a:solidFill>
                    <a:srgbClr val="164105"/>
                  </a:solidFill>
                  <a:cs typeface="Arial" panose="020B0604020202020204" pitchFamily="34" charset="0"/>
                </a:rPr>
                <a:t>уровень </a:t>
              </a:r>
              <a:r>
                <a:rPr lang="ru-RU" sz="1200" dirty="0" smtClean="0">
                  <a:solidFill>
                    <a:srgbClr val="164105"/>
                  </a:solidFill>
                  <a:cs typeface="Arial" panose="020B0604020202020204" pitchFamily="34" charset="0"/>
                </a:rPr>
                <a:t>обеспеченности от норматива</a:t>
              </a:r>
              <a:endParaRPr lang="ru-RU" sz="1200" dirty="0">
                <a:solidFill>
                  <a:srgbClr val="16410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" name="Прямоугольник 10"/>
            <p:cNvSpPr>
              <a:spLocks noChangeArrowheads="1"/>
            </p:cNvSpPr>
            <p:nvPr/>
          </p:nvSpPr>
          <p:spPr bwMode="auto">
            <a:xfrm>
              <a:off x="6670697" y="1835576"/>
              <a:ext cx="786903" cy="592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300"/>
                </a:lnSpc>
              </a:pPr>
              <a:r>
                <a:rPr lang="ru-RU" sz="1200" dirty="0">
                  <a:solidFill>
                    <a:srgbClr val="164105"/>
                  </a:solidFill>
                  <a:cs typeface="Arial" panose="020B0604020202020204" pitchFamily="34" charset="0"/>
                </a:rPr>
                <a:t>н</a:t>
              </a:r>
              <a:r>
                <a:rPr lang="ru-RU" sz="1200" dirty="0" smtClean="0">
                  <a:solidFill>
                    <a:srgbClr val="164105"/>
                  </a:solidFill>
                  <a:cs typeface="Arial" panose="020B0604020202020204" pitchFamily="34" charset="0"/>
                </a:rPr>
                <a:t>овые рабочие </a:t>
              </a:r>
            </a:p>
            <a:p>
              <a:pPr algn="ctr">
                <a:lnSpc>
                  <a:spcPts val="1300"/>
                </a:lnSpc>
              </a:pPr>
              <a:r>
                <a:rPr lang="ru-RU" sz="1200" dirty="0" smtClean="0">
                  <a:solidFill>
                    <a:srgbClr val="164105"/>
                  </a:solidFill>
                  <a:cs typeface="Arial" panose="020B0604020202020204" pitchFamily="34" charset="0"/>
                </a:rPr>
                <a:t>места</a:t>
              </a:r>
              <a:endParaRPr lang="ru-RU" sz="1200" dirty="0">
                <a:solidFill>
                  <a:srgbClr val="16410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6" name="Прямоугольник 10"/>
            <p:cNvSpPr>
              <a:spLocks noChangeArrowheads="1"/>
            </p:cNvSpPr>
            <p:nvPr/>
          </p:nvSpPr>
          <p:spPr bwMode="auto">
            <a:xfrm>
              <a:off x="8447059" y="1781522"/>
              <a:ext cx="1283974" cy="733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000"/>
                </a:lnSpc>
                <a:spcBef>
                  <a:spcPts val="600"/>
                </a:spcBef>
              </a:pPr>
              <a:r>
                <a:rPr lang="ru-RU" sz="1200" dirty="0">
                  <a:solidFill>
                    <a:srgbClr val="164105"/>
                  </a:solidFill>
                  <a:cs typeface="Arial" panose="020B0604020202020204" pitchFamily="34" charset="0"/>
                </a:rPr>
                <a:t>н</a:t>
              </a:r>
              <a:r>
                <a:rPr lang="ru-RU" sz="1200" dirty="0" smtClean="0">
                  <a:solidFill>
                    <a:srgbClr val="164105"/>
                  </a:solidFill>
                  <a:cs typeface="Arial" panose="020B0604020202020204" pitchFamily="34" charset="0"/>
                </a:rPr>
                <a:t>алоговые поступления      в бюджет </a:t>
              </a:r>
              <a:r>
                <a:rPr lang="ru-RU" sz="1200" dirty="0" err="1" smtClean="0">
                  <a:solidFill>
                    <a:srgbClr val="164105"/>
                  </a:solidFill>
                  <a:cs typeface="Arial" panose="020B0604020202020204" pitchFamily="34" charset="0"/>
                </a:rPr>
                <a:t>МР</a:t>
              </a:r>
              <a:r>
                <a:rPr lang="ru-RU" sz="1200" dirty="0" smtClean="0">
                  <a:solidFill>
                    <a:srgbClr val="164105"/>
                  </a:solidFill>
                  <a:cs typeface="Arial" panose="020B0604020202020204" pitchFamily="34" charset="0"/>
                </a:rPr>
                <a:t>, поселения, млн. руб.</a:t>
              </a:r>
              <a:endParaRPr lang="ru-RU" sz="1200" dirty="0">
                <a:solidFill>
                  <a:srgbClr val="16410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9" name="Прямоугольник 10"/>
            <p:cNvSpPr>
              <a:spLocks noChangeArrowheads="1"/>
            </p:cNvSpPr>
            <p:nvPr/>
          </p:nvSpPr>
          <p:spPr bwMode="auto">
            <a:xfrm>
              <a:off x="7382877" y="1799429"/>
              <a:ext cx="1234291" cy="733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000"/>
                </a:lnSpc>
                <a:spcBef>
                  <a:spcPts val="600"/>
                </a:spcBef>
              </a:pPr>
              <a:r>
                <a:rPr lang="ru-RU" sz="1200" dirty="0">
                  <a:solidFill>
                    <a:srgbClr val="164105"/>
                  </a:solidFill>
                  <a:cs typeface="Arial" panose="020B0604020202020204" pitchFamily="34" charset="0"/>
                </a:rPr>
                <a:t>с</a:t>
              </a:r>
              <a:r>
                <a:rPr lang="ru-RU" sz="1200" dirty="0" smtClean="0">
                  <a:solidFill>
                    <a:srgbClr val="164105"/>
                  </a:solidFill>
                  <a:cs typeface="Arial" panose="020B0604020202020204" pitchFamily="34" charset="0"/>
                </a:rPr>
                <a:t>тоимость строительства планируемых объектов, млн. руб.</a:t>
              </a:r>
              <a:endParaRPr lang="ru-RU" sz="1200" dirty="0">
                <a:solidFill>
                  <a:srgbClr val="164105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17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22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Прямоугольник"/>
          <p:cNvSpPr/>
          <p:nvPr/>
        </p:nvSpPr>
        <p:spPr>
          <a:xfrm>
            <a:off x="0" y="634982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467" y="2186339"/>
            <a:ext cx="6673645" cy="306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endParaRPr lang="ru-RU" sz="14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2686555" y="874998"/>
            <a:ext cx="6959679" cy="498468"/>
          </a:xfrm>
          <a:prstGeom prst="rect">
            <a:avLst/>
          </a:prstGeom>
          <a:solidFill>
            <a:srgbClr val="E696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2689547" y="885038"/>
            <a:ext cx="500597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ct val="0"/>
              </a:spcBef>
              <a:defRPr/>
            </a:pPr>
            <a:r>
              <a:rPr lang="ru-RU" alt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нормативно-правового обеспечения развития социальной инфраструктуры</a:t>
            </a:r>
            <a:endParaRPr lang="ru-RU" alt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/>
          <p:cNvSpPr txBox="1">
            <a:spLocks noChangeArrowheads="1"/>
          </p:cNvSpPr>
          <p:nvPr/>
        </p:nvSpPr>
        <p:spPr bwMode="auto">
          <a:xfrm>
            <a:off x="350600" y="1507030"/>
            <a:ext cx="7992707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нести </a:t>
            </a:r>
            <a:r>
              <a: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в документы территориального планирования (схему территориального планирования </a:t>
            </a:r>
            <a:r>
              <a:rPr lang="ru-RU" altLang="ru-RU" sz="1300" dirty="0" err="1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Нижневартовского</a:t>
            </a:r>
            <a:r>
              <a: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района, генеральные планы поселений) на предмет:</a:t>
            </a:r>
          </a:p>
          <a:p>
            <a:pPr marL="285750" indent="-285750" algn="just">
              <a:spcBef>
                <a:spcPts val="1200"/>
              </a:spcBef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точнения перечня планируемых к размещению объектов в соответствии с требованиями ст. 19 и ст. 23 Градостроительного кодекса РФ и вопросами местного значения, определёнными Федеральным законом от 6 октября 2003 года № 131-ФЗ «Об общих принципах организации местного самоуправления в Российской Федерации»;</a:t>
            </a:r>
          </a:p>
          <a:p>
            <a:pPr marL="285750" indent="-285750" algn="just">
              <a:spcBef>
                <a:spcPts val="1200"/>
              </a:spcBef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учета нормативных значений минимально допустимого уровня обеспеченности населения объектами местного значения и максимально допустимого уровня территориальной доступности таких объектов для населения при планировании развития сети объектов социальной инфраструктуры согласно </a:t>
            </a:r>
            <a:r>
              <a:rPr lang="ru-RU" sz="1300" dirty="0" err="1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РНГП</a:t>
            </a:r>
            <a:r>
              <a:rPr 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ХМАО</a:t>
            </a:r>
            <a:r>
              <a:rPr 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Югры и </a:t>
            </a:r>
            <a:r>
              <a:rPr lang="ru-RU" sz="1300" dirty="0" err="1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МНГП</a:t>
            </a:r>
            <a:r>
              <a:rPr 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Нижневартовского</a:t>
            </a:r>
            <a:r>
              <a:rPr 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</a:t>
            </a: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ru-RU" altLang="ru-RU" sz="13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686555" y="3956645"/>
            <a:ext cx="6959679" cy="498468"/>
          </a:xfrm>
          <a:prstGeom prst="rect">
            <a:avLst/>
          </a:prstGeom>
          <a:solidFill>
            <a:srgbClr val="E696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709494" y="3966685"/>
            <a:ext cx="513283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ct val="0"/>
              </a:spcBef>
              <a:defRPr/>
            </a:pPr>
            <a:r>
              <a:rPr lang="ru-RU" altLang="ru-RU" sz="14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</a:t>
            </a:r>
            <a:r>
              <a:rPr lang="ru-RU" altLang="ru-RU" sz="14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информационного обеспечения развития социальной </a:t>
            </a:r>
            <a:r>
              <a:rPr lang="ru-RU" altLang="ru-RU" sz="14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инфраструктуры</a:t>
            </a:r>
            <a:endParaRPr lang="ru-RU" altLang="ru-RU" sz="1400" b="1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50599" y="4569275"/>
            <a:ext cx="7992707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 и внедрить автоматизированные информационные системы обеспечения градостроительной деятельности в Нижневартовском районе и обеспечить интеграцию с координационным центром в уполномоченном подразделении </a:t>
            </a:r>
            <a:r>
              <a:rPr lang="ru-RU" altLang="ru-RU" sz="1300" dirty="0" err="1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ХМАО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-Югры.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3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Автоматизировать предоставление муниципальных услуг и функций: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предоставление и подготовка схемы расположения </a:t>
            </a:r>
            <a:r>
              <a:rPr lang="ru-RU" altLang="ru-RU" sz="1300" dirty="0" err="1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;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выдача градостроительного плана </a:t>
            </a:r>
            <a:r>
              <a:rPr lang="ru-RU" altLang="ru-RU" sz="1300" dirty="0" err="1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представление сведений из </a:t>
            </a:r>
            <a:r>
              <a:rPr lang="ru-RU" altLang="ru-RU" sz="1300" dirty="0" err="1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ИСОГД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и т.д.</a:t>
            </a:r>
            <a:endParaRPr lang="ru-RU" altLang="ru-RU" sz="13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20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943276" y="648886"/>
            <a:ext cx="8703962" cy="899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853069" y="151609"/>
            <a:ext cx="5126151" cy="6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100" b="1" dirty="0" smtClean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Новоаганск</a:t>
            </a:r>
            <a:endParaRPr lang="ru-RU" sz="2100" b="1" dirty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Заголовок"/>
          <p:cNvSpPr>
            <a:spLocks noChangeArrowheads="1"/>
          </p:cNvSpPr>
          <p:nvPr/>
        </p:nvSpPr>
        <p:spPr bwMode="auto">
          <a:xfrm>
            <a:off x="780667" y="692073"/>
            <a:ext cx="9105044" cy="30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50" b="1" dirty="0" smtClean="0">
                <a:solidFill>
                  <a:srgbClr val="164105"/>
                </a:solidFill>
                <a:latin typeface="Arial" panose="020B0604020202020204" pitchFamily="34" charset="0"/>
              </a:rPr>
              <a:t>ПРЕДЛОЖЕНИЯ</a:t>
            </a:r>
            <a:endParaRPr lang="ru-RU" altLang="ru-RU" sz="1550" b="1" dirty="0">
              <a:solidFill>
                <a:srgbClr val="164105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Герб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" y="160709"/>
            <a:ext cx="673062" cy="83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23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28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29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862694" y="115092"/>
            <a:ext cx="5126151" cy="6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ru-RU" sz="2100" b="1" dirty="0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</a:t>
            </a:r>
            <a:r>
              <a:rPr lang="ru-RU" sz="2100" b="1" dirty="0" err="1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Новоаганск</a:t>
            </a:r>
            <a:endParaRPr lang="ru-RU" sz="2100" b="1" dirty="0">
              <a:solidFill>
                <a:srgbClr val="E6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"/>
          <p:cNvSpPr/>
          <p:nvPr/>
        </p:nvSpPr>
        <p:spPr>
          <a:xfrm>
            <a:off x="8092" y="630530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Заголовок"/>
          <p:cNvSpPr>
            <a:spLocks noChangeArrowheads="1"/>
          </p:cNvSpPr>
          <p:nvPr/>
        </p:nvSpPr>
        <p:spPr bwMode="auto">
          <a:xfrm>
            <a:off x="355083" y="3347942"/>
            <a:ext cx="8937072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Спасибо за внимание!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952500" y="628173"/>
            <a:ext cx="8694738" cy="13886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10"/>
          <p:cNvSpPr txBox="1">
            <a:spLocks noChangeArrowheads="1"/>
          </p:cNvSpPr>
          <p:nvPr/>
        </p:nvSpPr>
        <p:spPr bwMode="auto">
          <a:xfrm>
            <a:off x="6628756" y="6160308"/>
            <a:ext cx="3098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400" dirty="0" smtClean="0">
                <a:solidFill>
                  <a:srgbClr val="164105"/>
                </a:solidFill>
                <a:latin typeface="Arial" charset="0"/>
              </a:rPr>
              <a:t> </a:t>
            </a:r>
            <a:r>
              <a:rPr lang="ru-RU" sz="1400" dirty="0">
                <a:solidFill>
                  <a:srgbClr val="164105"/>
                </a:solidFill>
                <a:latin typeface="Arial" charset="0"/>
              </a:rPr>
              <a:t>Россия, Омск </a:t>
            </a:r>
            <a:r>
              <a:rPr lang="en-US" sz="1400" b="1" dirty="0" smtClean="0">
                <a:solidFill>
                  <a:srgbClr val="0070C0"/>
                </a:solidFill>
                <a:latin typeface="Arial" charset="0"/>
              </a:rPr>
              <a:t>www.itpgrad.ru</a:t>
            </a:r>
            <a:r>
              <a:rPr lang="ru-RU" sz="1400" b="1" dirty="0" smtClean="0">
                <a:latin typeface="Arial" charset="0"/>
              </a:rPr>
              <a:t> </a:t>
            </a:r>
            <a:endParaRPr lang="ru-RU" sz="1400" b="1" dirty="0">
              <a:latin typeface="Arial" charset="0"/>
            </a:endParaRPr>
          </a:p>
        </p:txBody>
      </p:sp>
      <p:pic>
        <p:nvPicPr>
          <p:cNvPr id="18" name="Герб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" y="160709"/>
            <a:ext cx="673062" cy="83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3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65" name="Прямоугольник"/>
          <p:cNvSpPr/>
          <p:nvPr/>
        </p:nvSpPr>
        <p:spPr>
          <a:xfrm>
            <a:off x="0" y="628351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06469" y="120067"/>
            <a:ext cx="2553501" cy="62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ru-RU"/>
            </a:defPPr>
            <a:lvl1pPr>
              <a:lnSpc>
                <a:spcPct val="80000"/>
              </a:lnSpc>
              <a:defRPr sz="2100" b="1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Согласованность документов</a:t>
            </a:r>
            <a:endParaRPr lang="ru-RU" dirty="0"/>
          </a:p>
        </p:txBody>
      </p:sp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V="1">
            <a:off x="1858903" y="640454"/>
            <a:ext cx="7788335" cy="14322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Схема 59"/>
          <p:cNvGraphicFramePr/>
          <p:nvPr>
            <p:extLst>
              <p:ext uri="{D42A27DB-BD31-4B8C-83A1-F6EECF244321}">
                <p14:modId xmlns:p14="http://schemas.microsoft.com/office/powerpoint/2010/main" val="2393614943"/>
              </p:ext>
            </p:extLst>
          </p:nvPr>
        </p:nvGraphicFramePr>
        <p:xfrm>
          <a:off x="883298" y="1420075"/>
          <a:ext cx="7160640" cy="4838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7" name="TextBox 21"/>
          <p:cNvSpPr txBox="1">
            <a:spLocks noChangeArrowheads="1"/>
          </p:cNvSpPr>
          <p:nvPr/>
        </p:nvSpPr>
        <p:spPr bwMode="auto">
          <a:xfrm>
            <a:off x="3716246" y="1745521"/>
            <a:ext cx="150111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</a:p>
        </p:txBody>
      </p:sp>
      <p:sp>
        <p:nvSpPr>
          <p:cNvPr id="86" name="Прямоугольник 4"/>
          <p:cNvSpPr>
            <a:spLocks noChangeArrowheads="1"/>
          </p:cNvSpPr>
          <p:nvPr/>
        </p:nvSpPr>
        <p:spPr bwMode="auto">
          <a:xfrm>
            <a:off x="3524225" y="4928074"/>
            <a:ext cx="187481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altLang="ru-RU" sz="1300" b="1" dirty="0" smtClean="0">
                <a:solidFill>
                  <a:srgbClr val="FFFFFF"/>
                </a:solidFill>
                <a:latin typeface="Arial" pitchFamily="34" charset="0"/>
                <a:cs typeface="Arial" panose="020B0604020202020204" pitchFamily="34" charset="0"/>
              </a:rPr>
              <a:t>Стратегия социально-экономического развития</a:t>
            </a:r>
            <a:endParaRPr lang="en-US" altLang="ru-RU" sz="1300" b="1" dirty="0">
              <a:solidFill>
                <a:srgbClr val="FFFFFF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21"/>
          <p:cNvSpPr txBox="1">
            <a:spLocks noChangeArrowheads="1"/>
          </p:cNvSpPr>
          <p:nvPr/>
        </p:nvSpPr>
        <p:spPr bwMode="auto">
          <a:xfrm>
            <a:off x="3594380" y="2429584"/>
            <a:ext cx="173450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Документы территориального планирования</a:t>
            </a:r>
            <a:endParaRPr lang="ru-RU" altLang="ru-RU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21"/>
          <p:cNvSpPr txBox="1">
            <a:spLocks noChangeArrowheads="1"/>
          </p:cNvSpPr>
          <p:nvPr/>
        </p:nvSpPr>
        <p:spPr bwMode="auto">
          <a:xfrm>
            <a:off x="3460215" y="3479939"/>
            <a:ext cx="200283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Нормативы градостроительного проектирования</a:t>
            </a:r>
            <a:endParaRPr lang="ru-RU" altLang="ru-RU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с одним вырезанным углом 20"/>
          <p:cNvSpPr/>
          <p:nvPr/>
        </p:nvSpPr>
        <p:spPr>
          <a:xfrm flipH="1">
            <a:off x="205505" y="719449"/>
            <a:ext cx="9393180" cy="471870"/>
          </a:xfrm>
          <a:prstGeom prst="rect">
            <a:avLst/>
          </a:prstGeom>
          <a:solidFill>
            <a:srgbClr val="FF9B2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54"/>
          </a:p>
        </p:txBody>
      </p:sp>
      <p:sp>
        <p:nvSpPr>
          <p:cNvPr id="47" name="Заголовок 2"/>
          <p:cNvSpPr txBox="1">
            <a:spLocks/>
          </p:cNvSpPr>
          <p:nvPr/>
        </p:nvSpPr>
        <p:spPr>
          <a:xfrm>
            <a:off x="205505" y="844308"/>
            <a:ext cx="8899563" cy="255620"/>
          </a:xfrm>
          <a:prstGeom prst="rect">
            <a:avLst/>
          </a:prstGeom>
        </p:spPr>
        <p:txBody>
          <a:bodyPr anchor="b"/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ru-RU" sz="1400" b="1" dirty="0" smtClean="0">
                <a:solidFill>
                  <a:srgbClr val="16410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СТРАТЕГИЧЕСКОГО И ТЕРРИТОРИАЛЬНОГО ПЛАНИРОВАНИЯ</a:t>
            </a:r>
            <a:endParaRPr lang="ru-RU" sz="1400" b="1" dirty="0">
              <a:solidFill>
                <a:srgbClr val="16410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6268545" y="1563772"/>
            <a:ext cx="3330141" cy="67772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79542" tIns="35908" rIns="71817" bIns="35908" spcCol="1270" anchor="ctr"/>
          <a:lstStyle/>
          <a:p>
            <a:pPr algn="r" defTabSz="1241489">
              <a:lnSpc>
                <a:spcPct val="110000"/>
              </a:lnSpc>
              <a:spcBef>
                <a:spcPts val="600"/>
              </a:spcBef>
              <a:defRPr/>
            </a:pPr>
            <a:r>
              <a:rPr 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 ДОКУМЕНТОВ СТРАТЕГИЧЕСКОГО ПЛАНИРОВАНИЯ </a:t>
            </a:r>
            <a:r>
              <a:rPr 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2030 год</a:t>
            </a:r>
            <a:endParaRPr lang="ru-RU" sz="1300" b="1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62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grpSp>
        <p:nvGrpSpPr>
          <p:cNvPr id="67" name="Группа 66"/>
          <p:cNvGrpSpPr/>
          <p:nvPr/>
        </p:nvGrpSpPr>
        <p:grpSpPr>
          <a:xfrm>
            <a:off x="7290925" y="-1040"/>
            <a:ext cx="2348221" cy="1447137"/>
            <a:chOff x="7214359" y="21901"/>
            <a:chExt cx="2367884" cy="1493018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 rotWithShape="1">
            <a:blip r:embed="rId9"/>
            <a:srcRect l="20916" t="19851" r="14943" b="20045"/>
            <a:stretch/>
          </p:blipFill>
          <p:spPr>
            <a:xfrm>
              <a:off x="7238635" y="21901"/>
              <a:ext cx="2343608" cy="1493018"/>
            </a:xfrm>
            <a:prstGeom prst="rect">
              <a:avLst/>
            </a:prstGeom>
          </p:spPr>
        </p:pic>
        <p:sp>
          <p:nvSpPr>
            <p:cNvPr id="69" name="ТекАган"/>
            <p:cNvSpPr txBox="1"/>
            <p:nvPr/>
          </p:nvSpPr>
          <p:spPr>
            <a:xfrm>
              <a:off x="7332968" y="513007"/>
              <a:ext cx="535458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Аган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ТекНовоаганск"/>
            <p:cNvSpPr txBox="1"/>
            <p:nvPr/>
          </p:nvSpPr>
          <p:spPr>
            <a:xfrm>
              <a:off x="7663208" y="381216"/>
              <a:ext cx="702194" cy="19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Новоаганск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ТекЛарьяк"/>
            <p:cNvSpPr txBox="1"/>
            <p:nvPr/>
          </p:nvSpPr>
          <p:spPr>
            <a:xfrm>
              <a:off x="8365402" y="752508"/>
              <a:ext cx="515271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Ларьяк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ТекВаховск"/>
            <p:cNvSpPr txBox="1"/>
            <p:nvPr/>
          </p:nvSpPr>
          <p:spPr>
            <a:xfrm>
              <a:off x="8059654" y="906492"/>
              <a:ext cx="564383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Ваховск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ТекАган"/>
            <p:cNvSpPr txBox="1"/>
            <p:nvPr/>
          </p:nvSpPr>
          <p:spPr>
            <a:xfrm>
              <a:off x="7675576" y="774784"/>
              <a:ext cx="768156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Излучинск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ТекЗайцеваРечка"/>
            <p:cNvSpPr txBox="1"/>
            <p:nvPr/>
          </p:nvSpPr>
          <p:spPr>
            <a:xfrm>
              <a:off x="7332968" y="1073470"/>
              <a:ext cx="64070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Зайцева</a:t>
              </a:r>
              <a:endParaRPr lang="en-US" sz="65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Речка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ТекПокур"/>
            <p:cNvSpPr txBox="1"/>
            <p:nvPr/>
          </p:nvSpPr>
          <p:spPr>
            <a:xfrm>
              <a:off x="7214359" y="921114"/>
              <a:ext cx="448849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Покур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ТекВата"/>
            <p:cNvSpPr txBox="1"/>
            <p:nvPr/>
          </p:nvSpPr>
          <p:spPr>
            <a:xfrm>
              <a:off x="7415911" y="727898"/>
              <a:ext cx="567652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Вата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9" name="Герб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4299" y="33747"/>
              <a:ext cx="530511" cy="705109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/>
          <a:srcRect l="13646" t="27142" r="62604" b="18951"/>
          <a:stretch/>
        </p:blipFill>
        <p:spPr>
          <a:xfrm>
            <a:off x="6908063" y="4662074"/>
            <a:ext cx="2693760" cy="17196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  <a:sp3d z="-38100"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/>
          <a:srcRect l="14146" t="40430" r="62354" b="21618"/>
          <a:stretch/>
        </p:blipFill>
        <p:spPr>
          <a:xfrm>
            <a:off x="6908062" y="2923957"/>
            <a:ext cx="2690623" cy="122209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9" name="Прямоугольник 38"/>
          <p:cNvSpPr/>
          <p:nvPr/>
        </p:nvSpPr>
        <p:spPr>
          <a:xfrm>
            <a:off x="6908062" y="2552695"/>
            <a:ext cx="2690623" cy="38523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79542" tIns="35908" rIns="71817" bIns="35908" spcCol="1270" anchor="ctr"/>
          <a:lstStyle/>
          <a:p>
            <a:pPr algn="r" defTabSz="1241489">
              <a:lnSpc>
                <a:spcPct val="110000"/>
              </a:lnSpc>
              <a:spcBef>
                <a:spcPts val="600"/>
              </a:spcBef>
              <a:defRPr/>
            </a:pPr>
            <a:r>
              <a:rPr 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план </a:t>
            </a:r>
            <a:endParaRPr lang="ru-RU" sz="1300" b="1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931234" y="4258793"/>
            <a:ext cx="2690624" cy="38523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79542" tIns="35908" rIns="71817" bIns="35908" spcCol="1270" anchor="ctr"/>
          <a:lstStyle/>
          <a:p>
            <a:pPr algn="r" defTabSz="1241489">
              <a:lnSpc>
                <a:spcPct val="110000"/>
              </a:lnSpc>
              <a:spcBef>
                <a:spcPts val="600"/>
              </a:spcBef>
              <a:defRPr/>
            </a:pPr>
            <a:r>
              <a:rPr 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территориального планирования</a:t>
            </a:r>
            <a:endParaRPr lang="ru-RU" sz="1300" b="1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27" descr="4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5" y="3911375"/>
            <a:ext cx="1244998" cy="175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8" descr="Таблица из Excel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2" y="5258313"/>
            <a:ext cx="1988841" cy="102871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5"/>
          <a:srcRect l="14179" t="29821" r="72780" b="6179"/>
          <a:stretch/>
        </p:blipFill>
        <p:spPr>
          <a:xfrm>
            <a:off x="254058" y="1387314"/>
            <a:ext cx="1604845" cy="221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42" name="Прямоугольник"/>
          <p:cNvSpPr/>
          <p:nvPr/>
        </p:nvSpPr>
        <p:spPr>
          <a:xfrm>
            <a:off x="8090" y="670982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V="1">
            <a:off x="1497027" y="640454"/>
            <a:ext cx="8150211" cy="20189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с одним вырезанным углом 20"/>
          <p:cNvSpPr/>
          <p:nvPr/>
        </p:nvSpPr>
        <p:spPr>
          <a:xfrm flipH="1">
            <a:off x="551814" y="735341"/>
            <a:ext cx="9095424" cy="471870"/>
          </a:xfrm>
          <a:prstGeom prst="rect">
            <a:avLst/>
          </a:prstGeom>
          <a:solidFill>
            <a:srgbClr val="FF9B2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54"/>
          </a:p>
        </p:txBody>
      </p:sp>
      <p:sp>
        <p:nvSpPr>
          <p:cNvPr id="47" name="Прямоугольник с одним вырезанным углом 20"/>
          <p:cNvSpPr/>
          <p:nvPr/>
        </p:nvSpPr>
        <p:spPr>
          <a:xfrm flipH="1">
            <a:off x="3719939" y="3041113"/>
            <a:ext cx="5933876" cy="2153503"/>
          </a:xfrm>
          <a:custGeom>
            <a:avLst/>
            <a:gdLst>
              <a:gd name="connsiteX0" fmla="*/ 0 w 9577064"/>
              <a:gd name="connsiteY0" fmla="*/ 0 h 2045525"/>
              <a:gd name="connsiteX1" fmla="*/ 8554302 w 9577064"/>
              <a:gd name="connsiteY1" fmla="*/ 0 h 2045525"/>
              <a:gd name="connsiteX2" fmla="*/ 9577064 w 9577064"/>
              <a:gd name="connsiteY2" fmla="*/ 1022763 h 2045525"/>
              <a:gd name="connsiteX3" fmla="*/ 9577064 w 9577064"/>
              <a:gd name="connsiteY3" fmla="*/ 2045525 h 2045525"/>
              <a:gd name="connsiteX4" fmla="*/ 0 w 9577064"/>
              <a:gd name="connsiteY4" fmla="*/ 2045525 h 2045525"/>
              <a:gd name="connsiteX5" fmla="*/ 0 w 9577064"/>
              <a:gd name="connsiteY5" fmla="*/ 0 h 2045525"/>
              <a:gd name="connsiteX0" fmla="*/ 0 w 9577064"/>
              <a:gd name="connsiteY0" fmla="*/ 0 h 2045525"/>
              <a:gd name="connsiteX1" fmla="*/ 5620602 w 9577064"/>
              <a:gd name="connsiteY1" fmla="*/ 0 h 2045525"/>
              <a:gd name="connsiteX2" fmla="*/ 9577064 w 9577064"/>
              <a:gd name="connsiteY2" fmla="*/ 1022763 h 2045525"/>
              <a:gd name="connsiteX3" fmla="*/ 9577064 w 9577064"/>
              <a:gd name="connsiteY3" fmla="*/ 2045525 h 2045525"/>
              <a:gd name="connsiteX4" fmla="*/ 0 w 9577064"/>
              <a:gd name="connsiteY4" fmla="*/ 2045525 h 2045525"/>
              <a:gd name="connsiteX5" fmla="*/ 0 w 9577064"/>
              <a:gd name="connsiteY5" fmla="*/ 0 h 2045525"/>
              <a:gd name="connsiteX0" fmla="*/ 0 w 9577064"/>
              <a:gd name="connsiteY0" fmla="*/ 0 h 2045525"/>
              <a:gd name="connsiteX1" fmla="*/ 5620602 w 9577064"/>
              <a:gd name="connsiteY1" fmla="*/ 0 h 2045525"/>
              <a:gd name="connsiteX2" fmla="*/ 7138664 w 9577064"/>
              <a:gd name="connsiteY2" fmla="*/ 1070388 h 2045525"/>
              <a:gd name="connsiteX3" fmla="*/ 9577064 w 9577064"/>
              <a:gd name="connsiteY3" fmla="*/ 2045525 h 2045525"/>
              <a:gd name="connsiteX4" fmla="*/ 0 w 9577064"/>
              <a:gd name="connsiteY4" fmla="*/ 2045525 h 2045525"/>
              <a:gd name="connsiteX5" fmla="*/ 0 w 9577064"/>
              <a:gd name="connsiteY5" fmla="*/ 0 h 2045525"/>
              <a:gd name="connsiteX0" fmla="*/ 0 w 7138664"/>
              <a:gd name="connsiteY0" fmla="*/ 0 h 2045525"/>
              <a:gd name="connsiteX1" fmla="*/ 5620602 w 7138664"/>
              <a:gd name="connsiteY1" fmla="*/ 0 h 2045525"/>
              <a:gd name="connsiteX2" fmla="*/ 7138664 w 7138664"/>
              <a:gd name="connsiteY2" fmla="*/ 1070388 h 2045525"/>
              <a:gd name="connsiteX3" fmla="*/ 5595614 w 7138664"/>
              <a:gd name="connsiteY3" fmla="*/ 2045525 h 2045525"/>
              <a:gd name="connsiteX4" fmla="*/ 0 w 7138664"/>
              <a:gd name="connsiteY4" fmla="*/ 2045525 h 2045525"/>
              <a:gd name="connsiteX5" fmla="*/ 0 w 7138664"/>
              <a:gd name="connsiteY5" fmla="*/ 0 h 2045525"/>
              <a:gd name="connsiteX0" fmla="*/ 0 w 7138664"/>
              <a:gd name="connsiteY0" fmla="*/ 0 h 2045525"/>
              <a:gd name="connsiteX1" fmla="*/ 4610952 w 7138664"/>
              <a:gd name="connsiteY1" fmla="*/ 0 h 2045525"/>
              <a:gd name="connsiteX2" fmla="*/ 7138664 w 7138664"/>
              <a:gd name="connsiteY2" fmla="*/ 1070388 h 2045525"/>
              <a:gd name="connsiteX3" fmla="*/ 5595614 w 7138664"/>
              <a:gd name="connsiteY3" fmla="*/ 2045525 h 2045525"/>
              <a:gd name="connsiteX4" fmla="*/ 0 w 7138664"/>
              <a:gd name="connsiteY4" fmla="*/ 2045525 h 2045525"/>
              <a:gd name="connsiteX5" fmla="*/ 0 w 7138664"/>
              <a:gd name="connsiteY5" fmla="*/ 0 h 2045525"/>
              <a:gd name="connsiteX0" fmla="*/ 0 w 5595614"/>
              <a:gd name="connsiteY0" fmla="*/ 0 h 2045525"/>
              <a:gd name="connsiteX1" fmla="*/ 4610952 w 5595614"/>
              <a:gd name="connsiteY1" fmla="*/ 0 h 2045525"/>
              <a:gd name="connsiteX2" fmla="*/ 4566914 w 5595614"/>
              <a:gd name="connsiteY2" fmla="*/ 852599 h 2045525"/>
              <a:gd name="connsiteX3" fmla="*/ 5595614 w 5595614"/>
              <a:gd name="connsiteY3" fmla="*/ 2045525 h 2045525"/>
              <a:gd name="connsiteX4" fmla="*/ 0 w 5595614"/>
              <a:gd name="connsiteY4" fmla="*/ 2045525 h 2045525"/>
              <a:gd name="connsiteX5" fmla="*/ 0 w 5595614"/>
              <a:gd name="connsiteY5" fmla="*/ 0 h 2045525"/>
              <a:gd name="connsiteX0" fmla="*/ 0 w 5595614"/>
              <a:gd name="connsiteY0" fmla="*/ 0 h 2045525"/>
              <a:gd name="connsiteX1" fmla="*/ 4610952 w 5595614"/>
              <a:gd name="connsiteY1" fmla="*/ 0 h 2045525"/>
              <a:gd name="connsiteX2" fmla="*/ 4728839 w 5595614"/>
              <a:gd name="connsiteY2" fmla="*/ 1060017 h 2045525"/>
              <a:gd name="connsiteX3" fmla="*/ 5595614 w 5595614"/>
              <a:gd name="connsiteY3" fmla="*/ 2045525 h 2045525"/>
              <a:gd name="connsiteX4" fmla="*/ 0 w 5595614"/>
              <a:gd name="connsiteY4" fmla="*/ 2045525 h 2045525"/>
              <a:gd name="connsiteX5" fmla="*/ 0 w 5595614"/>
              <a:gd name="connsiteY5" fmla="*/ 0 h 2045525"/>
              <a:gd name="connsiteX0" fmla="*/ 0 w 5595614"/>
              <a:gd name="connsiteY0" fmla="*/ 0 h 2045525"/>
              <a:gd name="connsiteX1" fmla="*/ 4129471 w 5595614"/>
              <a:gd name="connsiteY1" fmla="*/ 0 h 2045525"/>
              <a:gd name="connsiteX2" fmla="*/ 4728839 w 5595614"/>
              <a:gd name="connsiteY2" fmla="*/ 1060017 h 2045525"/>
              <a:gd name="connsiteX3" fmla="*/ 5595614 w 5595614"/>
              <a:gd name="connsiteY3" fmla="*/ 2045525 h 2045525"/>
              <a:gd name="connsiteX4" fmla="*/ 0 w 5595614"/>
              <a:gd name="connsiteY4" fmla="*/ 2045525 h 2045525"/>
              <a:gd name="connsiteX5" fmla="*/ 0 w 5595614"/>
              <a:gd name="connsiteY5" fmla="*/ 0 h 2045525"/>
              <a:gd name="connsiteX0" fmla="*/ 0 w 5595614"/>
              <a:gd name="connsiteY0" fmla="*/ 0 h 2045525"/>
              <a:gd name="connsiteX1" fmla="*/ 4129471 w 5595614"/>
              <a:gd name="connsiteY1" fmla="*/ 0 h 2045525"/>
              <a:gd name="connsiteX2" fmla="*/ 4515876 w 5595614"/>
              <a:gd name="connsiteY2" fmla="*/ 1177826 h 2045525"/>
              <a:gd name="connsiteX3" fmla="*/ 5595614 w 5595614"/>
              <a:gd name="connsiteY3" fmla="*/ 2045525 h 2045525"/>
              <a:gd name="connsiteX4" fmla="*/ 0 w 5595614"/>
              <a:gd name="connsiteY4" fmla="*/ 2045525 h 2045525"/>
              <a:gd name="connsiteX5" fmla="*/ 0 w 5595614"/>
              <a:gd name="connsiteY5" fmla="*/ 0 h 204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5614" h="2045525">
                <a:moveTo>
                  <a:pt x="0" y="0"/>
                </a:moveTo>
                <a:lnTo>
                  <a:pt x="4129471" y="0"/>
                </a:lnTo>
                <a:lnTo>
                  <a:pt x="4515876" y="1177826"/>
                </a:lnTo>
                <a:lnTo>
                  <a:pt x="5595614" y="2045525"/>
                </a:lnTo>
                <a:lnTo>
                  <a:pt x="0" y="2045525"/>
                </a:lnTo>
                <a:lnTo>
                  <a:pt x="0" y="0"/>
                </a:lnTo>
                <a:close/>
              </a:path>
            </a:pathLst>
          </a:custGeom>
          <a:solidFill>
            <a:srgbClr val="01A47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54"/>
          </a:p>
        </p:txBody>
      </p:sp>
      <p:sp>
        <p:nvSpPr>
          <p:cNvPr id="48" name="Прямоугольник с одним вырезанным углом 20"/>
          <p:cNvSpPr/>
          <p:nvPr/>
        </p:nvSpPr>
        <p:spPr>
          <a:xfrm flipH="1">
            <a:off x="4118970" y="1209052"/>
            <a:ext cx="5534844" cy="1830477"/>
          </a:xfrm>
          <a:custGeom>
            <a:avLst/>
            <a:gdLst>
              <a:gd name="connsiteX0" fmla="*/ 0 w 9577064"/>
              <a:gd name="connsiteY0" fmla="*/ 0 h 2045525"/>
              <a:gd name="connsiteX1" fmla="*/ 8554302 w 9577064"/>
              <a:gd name="connsiteY1" fmla="*/ 0 h 2045525"/>
              <a:gd name="connsiteX2" fmla="*/ 9577064 w 9577064"/>
              <a:gd name="connsiteY2" fmla="*/ 1022763 h 2045525"/>
              <a:gd name="connsiteX3" fmla="*/ 9577064 w 9577064"/>
              <a:gd name="connsiteY3" fmla="*/ 2045525 h 2045525"/>
              <a:gd name="connsiteX4" fmla="*/ 0 w 9577064"/>
              <a:gd name="connsiteY4" fmla="*/ 2045525 h 2045525"/>
              <a:gd name="connsiteX5" fmla="*/ 0 w 9577064"/>
              <a:gd name="connsiteY5" fmla="*/ 0 h 2045525"/>
              <a:gd name="connsiteX0" fmla="*/ 0 w 9577064"/>
              <a:gd name="connsiteY0" fmla="*/ 0 h 2045525"/>
              <a:gd name="connsiteX1" fmla="*/ 5620602 w 9577064"/>
              <a:gd name="connsiteY1" fmla="*/ 0 h 2045525"/>
              <a:gd name="connsiteX2" fmla="*/ 9577064 w 9577064"/>
              <a:gd name="connsiteY2" fmla="*/ 1022763 h 2045525"/>
              <a:gd name="connsiteX3" fmla="*/ 9577064 w 9577064"/>
              <a:gd name="connsiteY3" fmla="*/ 2045525 h 2045525"/>
              <a:gd name="connsiteX4" fmla="*/ 0 w 9577064"/>
              <a:gd name="connsiteY4" fmla="*/ 2045525 h 2045525"/>
              <a:gd name="connsiteX5" fmla="*/ 0 w 9577064"/>
              <a:gd name="connsiteY5" fmla="*/ 0 h 2045525"/>
              <a:gd name="connsiteX0" fmla="*/ 0 w 9577064"/>
              <a:gd name="connsiteY0" fmla="*/ 0 h 2045525"/>
              <a:gd name="connsiteX1" fmla="*/ 5620602 w 9577064"/>
              <a:gd name="connsiteY1" fmla="*/ 0 h 2045525"/>
              <a:gd name="connsiteX2" fmla="*/ 7138664 w 9577064"/>
              <a:gd name="connsiteY2" fmla="*/ 1070388 h 2045525"/>
              <a:gd name="connsiteX3" fmla="*/ 9577064 w 9577064"/>
              <a:gd name="connsiteY3" fmla="*/ 2045525 h 2045525"/>
              <a:gd name="connsiteX4" fmla="*/ 0 w 9577064"/>
              <a:gd name="connsiteY4" fmla="*/ 2045525 h 2045525"/>
              <a:gd name="connsiteX5" fmla="*/ 0 w 9577064"/>
              <a:gd name="connsiteY5" fmla="*/ 0 h 2045525"/>
              <a:gd name="connsiteX0" fmla="*/ 0 w 7138664"/>
              <a:gd name="connsiteY0" fmla="*/ 0 h 2045525"/>
              <a:gd name="connsiteX1" fmla="*/ 5620602 w 7138664"/>
              <a:gd name="connsiteY1" fmla="*/ 0 h 2045525"/>
              <a:gd name="connsiteX2" fmla="*/ 7138664 w 7138664"/>
              <a:gd name="connsiteY2" fmla="*/ 1070388 h 2045525"/>
              <a:gd name="connsiteX3" fmla="*/ 5595614 w 7138664"/>
              <a:gd name="connsiteY3" fmla="*/ 2045525 h 2045525"/>
              <a:gd name="connsiteX4" fmla="*/ 0 w 7138664"/>
              <a:gd name="connsiteY4" fmla="*/ 2045525 h 2045525"/>
              <a:gd name="connsiteX5" fmla="*/ 0 w 7138664"/>
              <a:gd name="connsiteY5" fmla="*/ 0 h 2045525"/>
              <a:gd name="connsiteX0" fmla="*/ 0 w 7138664"/>
              <a:gd name="connsiteY0" fmla="*/ 0 h 2045525"/>
              <a:gd name="connsiteX1" fmla="*/ 4610952 w 7138664"/>
              <a:gd name="connsiteY1" fmla="*/ 0 h 2045525"/>
              <a:gd name="connsiteX2" fmla="*/ 7138664 w 7138664"/>
              <a:gd name="connsiteY2" fmla="*/ 1070388 h 2045525"/>
              <a:gd name="connsiteX3" fmla="*/ 5595614 w 7138664"/>
              <a:gd name="connsiteY3" fmla="*/ 2045525 h 2045525"/>
              <a:gd name="connsiteX4" fmla="*/ 0 w 7138664"/>
              <a:gd name="connsiteY4" fmla="*/ 2045525 h 2045525"/>
              <a:gd name="connsiteX5" fmla="*/ 0 w 7138664"/>
              <a:gd name="connsiteY5" fmla="*/ 0 h 2045525"/>
              <a:gd name="connsiteX0" fmla="*/ 0 w 5595614"/>
              <a:gd name="connsiteY0" fmla="*/ 0 h 2045525"/>
              <a:gd name="connsiteX1" fmla="*/ 4610952 w 5595614"/>
              <a:gd name="connsiteY1" fmla="*/ 0 h 2045525"/>
              <a:gd name="connsiteX2" fmla="*/ 4566914 w 5595614"/>
              <a:gd name="connsiteY2" fmla="*/ 852599 h 2045525"/>
              <a:gd name="connsiteX3" fmla="*/ 5595614 w 5595614"/>
              <a:gd name="connsiteY3" fmla="*/ 2045525 h 2045525"/>
              <a:gd name="connsiteX4" fmla="*/ 0 w 5595614"/>
              <a:gd name="connsiteY4" fmla="*/ 2045525 h 2045525"/>
              <a:gd name="connsiteX5" fmla="*/ 0 w 5595614"/>
              <a:gd name="connsiteY5" fmla="*/ 0 h 2045525"/>
              <a:gd name="connsiteX0" fmla="*/ 0 w 5595614"/>
              <a:gd name="connsiteY0" fmla="*/ 0 h 2045525"/>
              <a:gd name="connsiteX1" fmla="*/ 4610952 w 5595614"/>
              <a:gd name="connsiteY1" fmla="*/ 0 h 2045525"/>
              <a:gd name="connsiteX2" fmla="*/ 4728839 w 5595614"/>
              <a:gd name="connsiteY2" fmla="*/ 1060017 h 2045525"/>
              <a:gd name="connsiteX3" fmla="*/ 5595614 w 5595614"/>
              <a:gd name="connsiteY3" fmla="*/ 2045525 h 2045525"/>
              <a:gd name="connsiteX4" fmla="*/ 0 w 5595614"/>
              <a:gd name="connsiteY4" fmla="*/ 2045525 h 2045525"/>
              <a:gd name="connsiteX5" fmla="*/ 0 w 5595614"/>
              <a:gd name="connsiteY5" fmla="*/ 0 h 2045525"/>
              <a:gd name="connsiteX0" fmla="*/ 0 w 5737496"/>
              <a:gd name="connsiteY0" fmla="*/ 0 h 2045525"/>
              <a:gd name="connsiteX1" fmla="*/ 5737496 w 5737496"/>
              <a:gd name="connsiteY1" fmla="*/ 0 h 2045525"/>
              <a:gd name="connsiteX2" fmla="*/ 4728839 w 5737496"/>
              <a:gd name="connsiteY2" fmla="*/ 1060017 h 2045525"/>
              <a:gd name="connsiteX3" fmla="*/ 5595614 w 5737496"/>
              <a:gd name="connsiteY3" fmla="*/ 2045525 h 2045525"/>
              <a:gd name="connsiteX4" fmla="*/ 0 w 5737496"/>
              <a:gd name="connsiteY4" fmla="*/ 2045525 h 2045525"/>
              <a:gd name="connsiteX5" fmla="*/ 0 w 5737496"/>
              <a:gd name="connsiteY5" fmla="*/ 0 h 2045525"/>
              <a:gd name="connsiteX0" fmla="*/ 0 w 5737496"/>
              <a:gd name="connsiteY0" fmla="*/ 0 h 2045525"/>
              <a:gd name="connsiteX1" fmla="*/ 5737496 w 5737496"/>
              <a:gd name="connsiteY1" fmla="*/ 0 h 2045525"/>
              <a:gd name="connsiteX2" fmla="*/ 4728839 w 5737496"/>
              <a:gd name="connsiteY2" fmla="*/ 1060017 h 2045525"/>
              <a:gd name="connsiteX3" fmla="*/ 4661642 w 5737496"/>
              <a:gd name="connsiteY3" fmla="*/ 2045525 h 2045525"/>
              <a:gd name="connsiteX4" fmla="*/ 0 w 5737496"/>
              <a:gd name="connsiteY4" fmla="*/ 2045525 h 2045525"/>
              <a:gd name="connsiteX5" fmla="*/ 0 w 5737496"/>
              <a:gd name="connsiteY5" fmla="*/ 0 h 2045525"/>
              <a:gd name="connsiteX0" fmla="*/ 0 w 5737496"/>
              <a:gd name="connsiteY0" fmla="*/ 0 h 2045525"/>
              <a:gd name="connsiteX1" fmla="*/ 5737496 w 5737496"/>
              <a:gd name="connsiteY1" fmla="*/ 0 h 2045525"/>
              <a:gd name="connsiteX2" fmla="*/ 5162126 w 5737496"/>
              <a:gd name="connsiteY2" fmla="*/ 815134 h 2045525"/>
              <a:gd name="connsiteX3" fmla="*/ 4661642 w 5737496"/>
              <a:gd name="connsiteY3" fmla="*/ 2045525 h 2045525"/>
              <a:gd name="connsiteX4" fmla="*/ 0 w 5737496"/>
              <a:gd name="connsiteY4" fmla="*/ 2045525 h 2045525"/>
              <a:gd name="connsiteX5" fmla="*/ 0 w 5737496"/>
              <a:gd name="connsiteY5" fmla="*/ 0 h 204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37496" h="2045525">
                <a:moveTo>
                  <a:pt x="0" y="0"/>
                </a:moveTo>
                <a:lnTo>
                  <a:pt x="5737496" y="0"/>
                </a:lnTo>
                <a:lnTo>
                  <a:pt x="5162126" y="815134"/>
                </a:lnTo>
                <a:lnTo>
                  <a:pt x="4661642" y="2045525"/>
                </a:lnTo>
                <a:lnTo>
                  <a:pt x="0" y="2045525"/>
                </a:lnTo>
                <a:lnTo>
                  <a:pt x="0" y="0"/>
                </a:lnTo>
                <a:close/>
              </a:path>
            </a:pathLst>
          </a:custGeom>
          <a:solidFill>
            <a:srgbClr val="FFD46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54"/>
          </a:p>
        </p:txBody>
      </p:sp>
      <p:sp>
        <p:nvSpPr>
          <p:cNvPr id="60" name="Прямоугольник с одним вырезанным углом 20"/>
          <p:cNvSpPr/>
          <p:nvPr/>
        </p:nvSpPr>
        <p:spPr>
          <a:xfrm flipH="1">
            <a:off x="91297" y="5191449"/>
            <a:ext cx="9562516" cy="1436196"/>
          </a:xfrm>
          <a:custGeom>
            <a:avLst/>
            <a:gdLst>
              <a:gd name="connsiteX0" fmla="*/ 0 w 9577064"/>
              <a:gd name="connsiteY0" fmla="*/ 0 h 2045525"/>
              <a:gd name="connsiteX1" fmla="*/ 8554302 w 9577064"/>
              <a:gd name="connsiteY1" fmla="*/ 0 h 2045525"/>
              <a:gd name="connsiteX2" fmla="*/ 9577064 w 9577064"/>
              <a:gd name="connsiteY2" fmla="*/ 1022763 h 2045525"/>
              <a:gd name="connsiteX3" fmla="*/ 9577064 w 9577064"/>
              <a:gd name="connsiteY3" fmla="*/ 2045525 h 2045525"/>
              <a:gd name="connsiteX4" fmla="*/ 0 w 9577064"/>
              <a:gd name="connsiteY4" fmla="*/ 2045525 h 2045525"/>
              <a:gd name="connsiteX5" fmla="*/ 0 w 9577064"/>
              <a:gd name="connsiteY5" fmla="*/ 0 h 2045525"/>
              <a:gd name="connsiteX0" fmla="*/ 0 w 9577064"/>
              <a:gd name="connsiteY0" fmla="*/ 0 h 2045525"/>
              <a:gd name="connsiteX1" fmla="*/ 5620602 w 9577064"/>
              <a:gd name="connsiteY1" fmla="*/ 0 h 2045525"/>
              <a:gd name="connsiteX2" fmla="*/ 9577064 w 9577064"/>
              <a:gd name="connsiteY2" fmla="*/ 1022763 h 2045525"/>
              <a:gd name="connsiteX3" fmla="*/ 9577064 w 9577064"/>
              <a:gd name="connsiteY3" fmla="*/ 2045525 h 2045525"/>
              <a:gd name="connsiteX4" fmla="*/ 0 w 9577064"/>
              <a:gd name="connsiteY4" fmla="*/ 2045525 h 2045525"/>
              <a:gd name="connsiteX5" fmla="*/ 0 w 9577064"/>
              <a:gd name="connsiteY5" fmla="*/ 0 h 2045525"/>
              <a:gd name="connsiteX0" fmla="*/ 0 w 9577064"/>
              <a:gd name="connsiteY0" fmla="*/ 0 h 2045525"/>
              <a:gd name="connsiteX1" fmla="*/ 5620602 w 9577064"/>
              <a:gd name="connsiteY1" fmla="*/ 0 h 2045525"/>
              <a:gd name="connsiteX2" fmla="*/ 7138664 w 9577064"/>
              <a:gd name="connsiteY2" fmla="*/ 1070388 h 2045525"/>
              <a:gd name="connsiteX3" fmla="*/ 9577064 w 9577064"/>
              <a:gd name="connsiteY3" fmla="*/ 2045525 h 2045525"/>
              <a:gd name="connsiteX4" fmla="*/ 0 w 9577064"/>
              <a:gd name="connsiteY4" fmla="*/ 2045525 h 2045525"/>
              <a:gd name="connsiteX5" fmla="*/ 0 w 9577064"/>
              <a:gd name="connsiteY5" fmla="*/ 0 h 204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7064" h="2045525">
                <a:moveTo>
                  <a:pt x="0" y="0"/>
                </a:moveTo>
                <a:lnTo>
                  <a:pt x="5620602" y="0"/>
                </a:lnTo>
                <a:lnTo>
                  <a:pt x="7138664" y="1070388"/>
                </a:lnTo>
                <a:lnTo>
                  <a:pt x="9577064" y="2045525"/>
                </a:lnTo>
                <a:lnTo>
                  <a:pt x="0" y="2045525"/>
                </a:lnTo>
                <a:lnTo>
                  <a:pt x="0" y="0"/>
                </a:lnTo>
                <a:close/>
              </a:path>
            </a:pathLst>
          </a:custGeom>
          <a:solidFill>
            <a:srgbClr val="5BA4C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54"/>
          </a:p>
        </p:txBody>
      </p:sp>
      <p:sp>
        <p:nvSpPr>
          <p:cNvPr id="100" name="Круговая стрелка 99"/>
          <p:cNvSpPr/>
          <p:nvPr/>
        </p:nvSpPr>
        <p:spPr>
          <a:xfrm rot="20462326" flipV="1">
            <a:off x="-3640418" y="1015425"/>
            <a:ext cx="9465911" cy="5567697"/>
          </a:xfrm>
          <a:prstGeom prst="circularArrow">
            <a:avLst>
              <a:gd name="adj1" fmla="val 11022"/>
              <a:gd name="adj2" fmla="val 876842"/>
              <a:gd name="adj3" fmla="val 1182169"/>
              <a:gd name="adj4" fmla="val 13998120"/>
              <a:gd name="adj5" fmla="val 8084"/>
            </a:avLst>
          </a:prstGeom>
          <a:solidFill>
            <a:srgbClr val="00665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8090" y="88326"/>
            <a:ext cx="3359482" cy="75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ru-RU"/>
            </a:defPPr>
            <a:lvl1pPr>
              <a:lnSpc>
                <a:spcPct val="80000"/>
              </a:lnSpc>
              <a:defRPr sz="2100" b="1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Основы формирования</a:t>
            </a:r>
          </a:p>
          <a:p>
            <a:r>
              <a:rPr lang="ru-RU" dirty="0" smtClean="0"/>
              <a:t>программ</a:t>
            </a:r>
            <a:endParaRPr lang="ru-RU" dirty="0"/>
          </a:p>
        </p:txBody>
      </p:sp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4025452" y="4595379"/>
            <a:ext cx="5098228" cy="44722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23175" tIns="35908" rIns="71817" bIns="35908" spcCol="1270" anchor="ctr"/>
          <a:lstStyle/>
          <a:p>
            <a:pPr defTabSz="1241489">
              <a:lnSpc>
                <a:spcPct val="80000"/>
              </a:lnSpc>
              <a:defRPr/>
            </a:pPr>
            <a:r>
              <a:rPr lang="ru-RU" altLang="ru-RU" sz="1300" dirty="0" err="1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«Развитие </a:t>
            </a:r>
            <a:r>
              <a: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в Нижневартовском районе на 2014–2020 годы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3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436206" y="5653275"/>
            <a:ext cx="6546241" cy="4093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23175" tIns="35908" rIns="71817" bIns="35908" spcCol="1270" anchor="ctr"/>
          <a:lstStyle/>
          <a:p>
            <a:pPr algn="just">
              <a:defRPr/>
            </a:pPr>
            <a:r>
              <a:rPr lang="ru-RU" altLang="ru-RU" sz="125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Глав </a:t>
            </a:r>
            <a:r>
              <a:rPr lang="ru-RU" altLang="ru-RU" sz="125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поселений, структурных подразделений Администрации </a:t>
            </a:r>
            <a:r>
              <a:rPr lang="ru-RU" altLang="ru-RU" sz="1250" dirty="0" err="1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Нижневартовского</a:t>
            </a:r>
            <a:r>
              <a:rPr lang="ru-RU" altLang="ru-RU" sz="125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по итогам рабочих совещаний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5105302" y="3074131"/>
            <a:ext cx="4361740" cy="41834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23175" tIns="35908" rIns="71817" bIns="35908" spcCol="1270" anchor="ctr"/>
          <a:lstStyle/>
          <a:p>
            <a:pPr algn="just">
              <a:defRPr/>
            </a:pPr>
            <a:r>
              <a:rPr lang="ru-RU" altLang="ru-RU" sz="1300" dirty="0" err="1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</a:t>
            </a:r>
            <a:r>
              <a: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«Развитие физической культуры и спорта в Нижневартовском районе на 2014-2020 годы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altLang="ru-RU" sz="13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Капля 73"/>
          <p:cNvSpPr/>
          <p:nvPr/>
        </p:nvSpPr>
        <p:spPr>
          <a:xfrm rot="8100000">
            <a:off x="2271547" y="5648969"/>
            <a:ext cx="297948" cy="313810"/>
          </a:xfrm>
          <a:prstGeom prst="teardrop">
            <a:avLst>
              <a:gd name="adj" fmla="val 128816"/>
            </a:avLst>
          </a:prstGeom>
          <a:solidFill>
            <a:srgbClr val="5BA4CD"/>
          </a:solidFill>
          <a:ln>
            <a:solidFill>
              <a:srgbClr val="0066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sp>
      <p:sp>
        <p:nvSpPr>
          <p:cNvPr id="77" name="Прямоугольник 76"/>
          <p:cNvSpPr/>
          <p:nvPr/>
        </p:nvSpPr>
        <p:spPr>
          <a:xfrm>
            <a:off x="4656010" y="1504213"/>
            <a:ext cx="4467670" cy="43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23175" tIns="35908" rIns="71817" bIns="35908" spcCol="1270" anchor="ctr"/>
          <a:lstStyle/>
          <a:p>
            <a:pPr algn="just">
              <a:defRPr/>
            </a:pPr>
            <a:r>
              <a: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СЭР </a:t>
            </a:r>
            <a:r>
              <a:rPr lang="ru-RU" altLang="ru-RU" sz="1300" dirty="0" err="1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Нижневартовского</a:t>
            </a:r>
            <a:r>
              <a: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до 2020 года и на период до 2030 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4725097" y="3858034"/>
            <a:ext cx="4577711" cy="46020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23175" tIns="35908" rIns="71817" bIns="35908" spcCol="1270" anchor="ctr"/>
          <a:lstStyle/>
          <a:p>
            <a:pPr defTabSz="1241489">
              <a:lnSpc>
                <a:spcPct val="80000"/>
              </a:lnSpc>
              <a:defRPr/>
            </a:pPr>
            <a:r>
              <a:rPr lang="ru-RU" altLang="ru-RU" sz="1300" dirty="0" err="1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«Развитие </a:t>
            </a:r>
            <a:r>
              <a: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 и туризма в Нижневартовском районе на 2014-2020 годы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3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5102551" y="2276932"/>
            <a:ext cx="4152084" cy="454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23175" tIns="35908" rIns="71817" bIns="35908" spcCol="1270" anchor="ctr"/>
          <a:lstStyle/>
          <a:p>
            <a:pPr algn="just">
              <a:defRPr/>
            </a:pPr>
            <a:r>
              <a: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СЭР </a:t>
            </a:r>
            <a:r>
              <a:rPr lang="ru-RU" altLang="ru-RU" sz="1300" dirty="0" err="1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Нижневартовского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на 2016 год и плановый период 2017-2018 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годов </a:t>
            </a:r>
            <a:endParaRPr lang="ru-RU" altLang="ru-RU" sz="13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Капля 97"/>
          <p:cNvSpPr/>
          <p:nvPr/>
        </p:nvSpPr>
        <p:spPr>
          <a:xfrm rot="8100000">
            <a:off x="4482296" y="1480629"/>
            <a:ext cx="324609" cy="324609"/>
          </a:xfrm>
          <a:prstGeom prst="teardrop">
            <a:avLst>
              <a:gd name="adj" fmla="val 122132"/>
            </a:avLst>
          </a:prstGeom>
          <a:solidFill>
            <a:srgbClr val="FFD46E"/>
          </a:solidFill>
          <a:ln>
            <a:solidFill>
              <a:srgbClr val="006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" name="Капля 100"/>
          <p:cNvSpPr/>
          <p:nvPr/>
        </p:nvSpPr>
        <p:spPr>
          <a:xfrm rot="8100000">
            <a:off x="4948252" y="2277632"/>
            <a:ext cx="324609" cy="324609"/>
          </a:xfrm>
          <a:prstGeom prst="teardrop">
            <a:avLst>
              <a:gd name="adj" fmla="val 122132"/>
            </a:avLst>
          </a:prstGeom>
          <a:solidFill>
            <a:srgbClr val="FFD46E"/>
          </a:solidFill>
          <a:ln>
            <a:solidFill>
              <a:srgbClr val="006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Капля 75"/>
          <p:cNvSpPr/>
          <p:nvPr/>
        </p:nvSpPr>
        <p:spPr>
          <a:xfrm rot="8100000">
            <a:off x="4926584" y="3062898"/>
            <a:ext cx="324608" cy="326192"/>
          </a:xfrm>
          <a:prstGeom prst="teardrop">
            <a:avLst>
              <a:gd name="adj" fmla="val 113279"/>
            </a:avLst>
          </a:prstGeom>
          <a:solidFill>
            <a:srgbClr val="01A479"/>
          </a:solidFill>
          <a:ln>
            <a:solidFill>
              <a:srgbClr val="0066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102" name="Капля 101"/>
          <p:cNvSpPr/>
          <p:nvPr/>
        </p:nvSpPr>
        <p:spPr>
          <a:xfrm rot="8100000">
            <a:off x="4547253" y="3841785"/>
            <a:ext cx="324608" cy="326192"/>
          </a:xfrm>
          <a:prstGeom prst="teardrop">
            <a:avLst>
              <a:gd name="adj" fmla="val 144263"/>
            </a:avLst>
          </a:prstGeom>
          <a:solidFill>
            <a:srgbClr val="01A479"/>
          </a:solidFill>
          <a:ln>
            <a:solidFill>
              <a:srgbClr val="0066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103" name="Капля 102"/>
          <p:cNvSpPr/>
          <p:nvPr/>
        </p:nvSpPr>
        <p:spPr>
          <a:xfrm rot="8100000">
            <a:off x="3863148" y="4581231"/>
            <a:ext cx="324608" cy="326192"/>
          </a:xfrm>
          <a:prstGeom prst="teardrop">
            <a:avLst>
              <a:gd name="adj" fmla="val 144263"/>
            </a:avLst>
          </a:prstGeom>
          <a:solidFill>
            <a:srgbClr val="01A479"/>
          </a:solidFill>
          <a:ln>
            <a:solidFill>
              <a:srgbClr val="0066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104" name="Прямоугольник 103"/>
          <p:cNvSpPr/>
          <p:nvPr/>
        </p:nvSpPr>
        <p:spPr>
          <a:xfrm>
            <a:off x="24066" y="3339623"/>
            <a:ext cx="3168997" cy="144302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79542" tIns="35908" rIns="71817" bIns="35908" spcCol="1270" anchor="ctr"/>
          <a:lstStyle/>
          <a:p>
            <a:pPr marL="285750" indent="-285750" defTabSz="1241489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r>
              <a:rPr 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планируемых к строительству (реконструкции) </a:t>
            </a:r>
            <a:r>
              <a:rPr 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</a:t>
            </a:r>
          </a:p>
          <a:p>
            <a:pPr marL="285750" indent="-285750" defTabSz="1241489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Char char="v"/>
              <a:defRPr/>
            </a:pPr>
            <a:r>
              <a:rPr 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о разработки проектно-сметной документации для строительства объектов</a:t>
            </a:r>
            <a:endParaRPr lang="ru-RU" sz="1300" b="1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20495" y="3041113"/>
            <a:ext cx="4771152" cy="858"/>
          </a:xfrm>
          <a:prstGeom prst="line">
            <a:avLst/>
          </a:prstGeom>
          <a:ln w="22225">
            <a:solidFill>
              <a:srgbClr val="007E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/>
          <p:cNvSpPr/>
          <p:nvPr/>
        </p:nvSpPr>
        <p:spPr>
          <a:xfrm>
            <a:off x="13140" y="2031750"/>
            <a:ext cx="2555658" cy="57048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79542" tIns="35908" rIns="71817" bIns="35908" spcCol="1270" anchor="ctr"/>
          <a:lstStyle/>
          <a:p>
            <a:pPr marL="285750" indent="-285750" defTabSz="1241489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r>
              <a:rPr 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ориентиры</a:t>
            </a:r>
            <a:endParaRPr lang="ru-RU" sz="1300" b="1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433115" y="760989"/>
            <a:ext cx="7468013" cy="43392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79542" tIns="35908" rIns="71817" bIns="35908" spcCol="1270" anchor="ctr"/>
          <a:lstStyle/>
          <a:p>
            <a:pPr defTabSz="1241489">
              <a:lnSpc>
                <a:spcPct val="80000"/>
              </a:lnSpc>
              <a:defRPr/>
            </a:pPr>
            <a:r>
              <a:rPr lang="ru-RU" sz="14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ДОКУМЕНТЫ СТРАТЕГИЧЕСКОГО СОЦИАЛЬНО-ЭКОНОМИЧЕСКОГО </a:t>
            </a:r>
          </a:p>
          <a:p>
            <a:pPr defTabSz="1241489">
              <a:lnSpc>
                <a:spcPct val="80000"/>
              </a:lnSpc>
              <a:defRPr/>
            </a:pPr>
            <a:r>
              <a:rPr lang="ru-RU" sz="14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endParaRPr lang="ru-RU" sz="1400" b="1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57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7290925" y="-1040"/>
            <a:ext cx="2348221" cy="1447137"/>
            <a:chOff x="7214359" y="21901"/>
            <a:chExt cx="2367884" cy="1493018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4"/>
            <a:srcRect l="20916" t="19851" r="14943" b="20045"/>
            <a:stretch/>
          </p:blipFill>
          <p:spPr>
            <a:xfrm>
              <a:off x="7238635" y="21901"/>
              <a:ext cx="2343608" cy="1493018"/>
            </a:xfrm>
            <a:prstGeom prst="rect">
              <a:avLst/>
            </a:prstGeom>
          </p:spPr>
        </p:pic>
        <p:sp>
          <p:nvSpPr>
            <p:cNvPr id="67" name="ТекАган"/>
            <p:cNvSpPr txBox="1"/>
            <p:nvPr/>
          </p:nvSpPr>
          <p:spPr>
            <a:xfrm>
              <a:off x="7332968" y="513007"/>
              <a:ext cx="535458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Аган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ТекНовоаганск"/>
            <p:cNvSpPr txBox="1"/>
            <p:nvPr/>
          </p:nvSpPr>
          <p:spPr>
            <a:xfrm>
              <a:off x="7663208" y="381216"/>
              <a:ext cx="702194" cy="19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Новоаганск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ТекЛарьяк"/>
            <p:cNvSpPr txBox="1"/>
            <p:nvPr/>
          </p:nvSpPr>
          <p:spPr>
            <a:xfrm>
              <a:off x="8365402" y="752508"/>
              <a:ext cx="515271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Ларьяк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ТекВаховск"/>
            <p:cNvSpPr txBox="1"/>
            <p:nvPr/>
          </p:nvSpPr>
          <p:spPr>
            <a:xfrm>
              <a:off x="8059654" y="906492"/>
              <a:ext cx="564383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Ваховск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ТекАган"/>
            <p:cNvSpPr txBox="1"/>
            <p:nvPr/>
          </p:nvSpPr>
          <p:spPr>
            <a:xfrm>
              <a:off x="7675576" y="774784"/>
              <a:ext cx="768156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Излучинск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ТекЗайцеваРечка"/>
            <p:cNvSpPr txBox="1"/>
            <p:nvPr/>
          </p:nvSpPr>
          <p:spPr>
            <a:xfrm>
              <a:off x="7332968" y="1073470"/>
              <a:ext cx="64070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Зайцева</a:t>
              </a:r>
              <a:endParaRPr lang="en-US" sz="65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Речка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ТекПокур"/>
            <p:cNvSpPr txBox="1"/>
            <p:nvPr/>
          </p:nvSpPr>
          <p:spPr>
            <a:xfrm>
              <a:off x="7214359" y="921114"/>
              <a:ext cx="448849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Покур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ТекВата"/>
            <p:cNvSpPr txBox="1"/>
            <p:nvPr/>
          </p:nvSpPr>
          <p:spPr>
            <a:xfrm>
              <a:off x="7415911" y="727898"/>
              <a:ext cx="567652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Вата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1" name="Герб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4299" y="33747"/>
              <a:ext cx="530511" cy="705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146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55" name="Прямоугольник"/>
          <p:cNvSpPr/>
          <p:nvPr/>
        </p:nvSpPr>
        <p:spPr>
          <a:xfrm>
            <a:off x="0" y="634982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с одним вырезанным углом 20"/>
          <p:cNvSpPr/>
          <p:nvPr/>
        </p:nvSpPr>
        <p:spPr>
          <a:xfrm flipH="1">
            <a:off x="551814" y="719899"/>
            <a:ext cx="9095424" cy="471870"/>
          </a:xfrm>
          <a:prstGeom prst="rect">
            <a:avLst/>
          </a:prstGeom>
          <a:solidFill>
            <a:srgbClr val="FF9B2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54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0" y="111268"/>
            <a:ext cx="3414937" cy="62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ru-RU"/>
            </a:defPPr>
            <a:lvl1pPr>
              <a:lnSpc>
                <a:spcPct val="80000"/>
              </a:lnSpc>
              <a:defRPr sz="2100" b="1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Основы формирования</a:t>
            </a:r>
          </a:p>
          <a:p>
            <a:r>
              <a:rPr lang="ru-RU" dirty="0"/>
              <a:t>программ</a:t>
            </a:r>
          </a:p>
        </p:txBody>
      </p:sp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5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489409" y="628351"/>
            <a:ext cx="8157829" cy="12103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551814" y="739265"/>
            <a:ext cx="6238475" cy="4235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79542" tIns="35908" rIns="71817" bIns="35908" spcCol="1270" anchor="ctr"/>
          <a:lstStyle/>
          <a:p>
            <a:pPr defTabSz="1241489">
              <a:lnSpc>
                <a:spcPct val="80000"/>
              </a:lnSpc>
              <a:defRPr/>
            </a:pPr>
            <a:r>
              <a:rPr lang="ru-RU" sz="14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ДОКУМЕНТЫ ТЕРРИТОРИАЛЬНОГО ПЛАНИРОВАНИЯ</a:t>
            </a:r>
            <a:endParaRPr lang="ru-RU" sz="1400" b="1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5882" t="13401" r="50437" b="15396"/>
          <a:stretch/>
        </p:blipFill>
        <p:spPr>
          <a:xfrm>
            <a:off x="559906" y="1315816"/>
            <a:ext cx="4118343" cy="1888073"/>
          </a:xfrm>
          <a:prstGeom prst="rect">
            <a:avLst/>
          </a:prstGeom>
          <a:ln w="15875">
            <a:solidFill>
              <a:srgbClr val="FF9B23"/>
            </a:solidFill>
          </a:ln>
        </p:spPr>
      </p:pic>
      <p:grpSp>
        <p:nvGrpSpPr>
          <p:cNvPr id="6" name="Группа 5"/>
          <p:cNvGrpSpPr/>
          <p:nvPr/>
        </p:nvGrpSpPr>
        <p:grpSpPr>
          <a:xfrm>
            <a:off x="2218162" y="1928095"/>
            <a:ext cx="3607595" cy="2338480"/>
            <a:chOff x="82324" y="1309801"/>
            <a:chExt cx="3607595" cy="2338480"/>
          </a:xfrm>
        </p:grpSpPr>
        <p:pic>
          <p:nvPicPr>
            <p:cNvPr id="46" name="Карта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24" y="1309801"/>
              <a:ext cx="3607595" cy="2338480"/>
            </a:xfrm>
            <a:prstGeom prst="rect">
              <a:avLst/>
            </a:prstGeom>
            <a:noFill/>
            <a:ln w="15875">
              <a:solidFill>
                <a:srgbClr val="E6961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Прямоугольник 53"/>
            <p:cNvSpPr/>
            <p:nvPr/>
          </p:nvSpPr>
          <p:spPr>
            <a:xfrm>
              <a:off x="1753893" y="1377600"/>
              <a:ext cx="1933910" cy="288105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179542" tIns="35908" rIns="71817" bIns="35908" spcCol="1270" anchor="ctr"/>
            <a:lstStyle/>
            <a:p>
              <a:pPr algn="r" defTabSz="1241489">
                <a:lnSpc>
                  <a:spcPct val="80000"/>
                </a:lnSpc>
                <a:defRPr/>
              </a:pPr>
              <a:r>
                <a:rPr lang="ru-RU" sz="1300" b="1" dirty="0" err="1" smtClean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СТП</a:t>
              </a:r>
              <a:r>
                <a:rPr lang="ru-RU" sz="1300" b="1" dirty="0" smtClean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b="1" dirty="0" err="1" smtClean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ХМАО</a:t>
              </a:r>
              <a:r>
                <a:rPr lang="ru-RU" sz="1300" b="1" dirty="0" smtClean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Югры</a:t>
              </a:r>
              <a:endParaRPr 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226224" y="3001310"/>
            <a:ext cx="3650130" cy="2305921"/>
            <a:chOff x="3909154" y="3323864"/>
            <a:chExt cx="3650130" cy="230592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/>
            <a:srcRect l="9937" t="19863" r="69188" b="33249"/>
            <a:stretch/>
          </p:blipFill>
          <p:spPr>
            <a:xfrm>
              <a:off x="3909154" y="3323864"/>
              <a:ext cx="3650130" cy="2305921"/>
            </a:xfrm>
            <a:prstGeom prst="rect">
              <a:avLst/>
            </a:prstGeom>
            <a:ln w="15875">
              <a:solidFill>
                <a:srgbClr val="E69614"/>
              </a:solidFill>
            </a:ln>
          </p:spPr>
        </p:pic>
        <p:sp>
          <p:nvSpPr>
            <p:cNvPr id="56" name="Прямоугольник 55"/>
            <p:cNvSpPr/>
            <p:nvPr/>
          </p:nvSpPr>
          <p:spPr>
            <a:xfrm>
              <a:off x="5242584" y="3401857"/>
              <a:ext cx="2316700" cy="314406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179542" tIns="35908" rIns="71817" bIns="35908" spcCol="1270" anchor="ctr"/>
            <a:lstStyle/>
            <a:p>
              <a:pPr algn="r" defTabSz="1241489">
                <a:lnSpc>
                  <a:spcPct val="80000"/>
                </a:lnSpc>
                <a:defRPr/>
              </a:pPr>
              <a:r>
                <a:rPr lang="ru-RU" sz="1300" b="1" dirty="0" err="1" smtClean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СТП</a:t>
              </a:r>
              <a:r>
                <a:rPr lang="ru-RU" sz="1300" b="1" dirty="0" smtClean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300" b="1" dirty="0" err="1" smtClean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Нижневартовского</a:t>
              </a:r>
              <a:r>
                <a:rPr lang="ru-RU" sz="1300" b="1" dirty="0" smtClean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района</a:t>
              </a:r>
              <a:endParaRPr 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7197" t="23609" r="80021" b="38035"/>
          <a:stretch/>
        </p:blipFill>
        <p:spPr>
          <a:xfrm>
            <a:off x="6317817" y="4039788"/>
            <a:ext cx="2787984" cy="2352921"/>
          </a:xfrm>
          <a:prstGeom prst="rect">
            <a:avLst/>
          </a:prstGeom>
          <a:ln w="15875">
            <a:solidFill>
              <a:srgbClr val="FF9B23"/>
            </a:solidFill>
          </a:ln>
        </p:spPr>
      </p:pic>
      <p:sp>
        <p:nvSpPr>
          <p:cNvPr id="70" name="Прямоугольник 69"/>
          <p:cNvSpPr/>
          <p:nvPr/>
        </p:nvSpPr>
        <p:spPr>
          <a:xfrm>
            <a:off x="2305199" y="1324046"/>
            <a:ext cx="2373050" cy="47612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79542" tIns="35908" rIns="71817" bIns="35908" spcCol="1270" anchor="ctr"/>
          <a:lstStyle/>
          <a:p>
            <a:pPr algn="r" defTabSz="1241489">
              <a:lnSpc>
                <a:spcPct val="80000"/>
              </a:lnSpc>
              <a:defRPr/>
            </a:pPr>
            <a:r>
              <a:rPr lang="ru-RU" sz="1300" b="1" dirty="0" err="1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СТП</a:t>
            </a:r>
            <a:r>
              <a:rPr 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РФ в области здравоохранения, </a:t>
            </a:r>
            <a:r>
              <a:rPr lang="ru-RU" sz="1300" b="1" dirty="0" err="1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ВПО</a:t>
            </a:r>
            <a:endParaRPr lang="ru-RU" sz="1300" b="1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24226" y="4053014"/>
            <a:ext cx="1968598" cy="84369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6191173" y="4070084"/>
            <a:ext cx="2195043" cy="83130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79542" tIns="35908" rIns="71817" bIns="35908" spcCol="1270" anchor="ctr"/>
          <a:lstStyle/>
          <a:p>
            <a:pPr defTabSz="1241489">
              <a:lnSpc>
                <a:spcPct val="80000"/>
              </a:lnSpc>
              <a:defRPr/>
            </a:pPr>
            <a:r>
              <a:rPr 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Генеральные планы городских и сельских поселений </a:t>
            </a:r>
            <a:r>
              <a:rPr lang="ru-RU" sz="1300" b="1" dirty="0" err="1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Нижневартовского</a:t>
            </a:r>
            <a:r>
              <a:rPr 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1241489">
              <a:lnSpc>
                <a:spcPct val="80000"/>
              </a:lnSpc>
              <a:defRPr/>
            </a:pPr>
            <a:r>
              <a:rPr 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</a:p>
        </p:txBody>
      </p:sp>
      <p:sp>
        <p:nvSpPr>
          <p:cNvPr id="74" name="Овал 73"/>
          <p:cNvSpPr/>
          <p:nvPr/>
        </p:nvSpPr>
        <p:spPr>
          <a:xfrm>
            <a:off x="5954110" y="5451673"/>
            <a:ext cx="1127900" cy="1063865"/>
          </a:xfrm>
          <a:prstGeom prst="ellipse">
            <a:avLst/>
          </a:prstGeom>
          <a:gradFill>
            <a:gsLst>
              <a:gs pos="0">
                <a:srgbClr val="E69614"/>
              </a:gs>
              <a:gs pos="100000">
                <a:schemeClr val="bg1"/>
              </a:gs>
            </a:gsLst>
            <a:lin ang="7800000" scaled="0"/>
          </a:gradFill>
          <a:ln>
            <a:solidFill>
              <a:srgbClr val="FF9B2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6" name="Прямоугольник 75"/>
          <p:cNvSpPr/>
          <p:nvPr/>
        </p:nvSpPr>
        <p:spPr>
          <a:xfrm>
            <a:off x="5862505" y="5534847"/>
            <a:ext cx="1163711" cy="91090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79542" tIns="35908" rIns="71817" bIns="35908" spcCol="1270" anchor="ctr"/>
          <a:lstStyle/>
          <a:p>
            <a:pPr algn="ctr" defTabSz="1241489">
              <a:lnSpc>
                <a:spcPct val="80000"/>
              </a:lnSpc>
              <a:defRPr/>
            </a:pPr>
            <a:r>
              <a:rPr 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</a:t>
            </a:r>
          </a:p>
          <a:p>
            <a:pPr algn="ctr" defTabSz="1241489">
              <a:lnSpc>
                <a:spcPct val="80000"/>
              </a:lnSpc>
              <a:defRPr/>
            </a:pPr>
            <a:r>
              <a:rPr 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местного значения </a:t>
            </a:r>
            <a:endParaRPr lang="ru-RU" sz="1300" dirty="0" smtClean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41489">
              <a:lnSpc>
                <a:spcPct val="80000"/>
              </a:lnSpc>
              <a:defRPr/>
            </a:pP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поселения</a:t>
            </a:r>
            <a:endParaRPr lang="ru-RU" sz="13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92" name="Стрелка"/>
          <p:cNvSpPr/>
          <p:nvPr/>
        </p:nvSpPr>
        <p:spPr>
          <a:xfrm rot="5400000">
            <a:off x="33024" y="4178442"/>
            <a:ext cx="1469436" cy="35877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93" name="Стрелка"/>
          <p:cNvSpPr/>
          <p:nvPr/>
        </p:nvSpPr>
        <p:spPr>
          <a:xfrm rot="5400000">
            <a:off x="2304431" y="4660353"/>
            <a:ext cx="505614" cy="35877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94" name="Стрелка"/>
          <p:cNvSpPr/>
          <p:nvPr/>
        </p:nvSpPr>
        <p:spPr>
          <a:xfrm rot="10800000">
            <a:off x="3224472" y="5225479"/>
            <a:ext cx="721450" cy="35877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98" name="Стрелка"/>
          <p:cNvSpPr/>
          <p:nvPr/>
        </p:nvSpPr>
        <p:spPr>
          <a:xfrm rot="10800000">
            <a:off x="3224471" y="5997641"/>
            <a:ext cx="2500011" cy="35877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Franklin Gothic Book" panose="020B0503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5477" y="5225479"/>
            <a:ext cx="2387724" cy="1176461"/>
          </a:xfrm>
          <a:prstGeom prst="rect">
            <a:avLst/>
          </a:prstGeom>
          <a:solidFill>
            <a:srgbClr val="E69614">
              <a:alpha val="28000"/>
            </a:srgbClr>
          </a:solidFill>
          <a:ln w="15875">
            <a:solidFill>
              <a:srgbClr val="E696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475477" y="5218665"/>
            <a:ext cx="2387724" cy="1164993"/>
          </a:xfrm>
          <a:prstGeom prst="rect">
            <a:avLst/>
          </a:prstGeom>
          <a:noFill/>
          <a:ln w="15875">
            <a:solidFill>
              <a:srgbClr val="E69614"/>
            </a:solidFill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79542" tIns="35908" rIns="71817" bIns="35908" spcCol="1270" anchor="ctr"/>
          <a:lstStyle/>
          <a:p>
            <a:pPr algn="ctr" defTabSz="1241489">
              <a:lnSpc>
                <a:spcPts val="1500"/>
              </a:lnSpc>
              <a:defRPr/>
            </a:pPr>
            <a:r>
              <a:rPr 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планируемых </a:t>
            </a:r>
            <a:r>
              <a:rPr lang="en-US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строительству (реконструкции) объектов социальной инфраструктуры</a:t>
            </a:r>
            <a:endParaRPr lang="ru-RU" sz="1300" b="1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58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grpSp>
        <p:nvGrpSpPr>
          <p:cNvPr id="62" name="Группа 61"/>
          <p:cNvGrpSpPr/>
          <p:nvPr/>
        </p:nvGrpSpPr>
        <p:grpSpPr>
          <a:xfrm>
            <a:off x="7290925" y="-1040"/>
            <a:ext cx="2348221" cy="1447137"/>
            <a:chOff x="7214359" y="21901"/>
            <a:chExt cx="2367884" cy="1493018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 rotWithShape="1">
            <a:blip r:embed="rId8"/>
            <a:srcRect l="20916" t="19851" r="14943" b="20045"/>
            <a:stretch/>
          </p:blipFill>
          <p:spPr>
            <a:xfrm>
              <a:off x="7238635" y="21901"/>
              <a:ext cx="2343608" cy="1493018"/>
            </a:xfrm>
            <a:prstGeom prst="rect">
              <a:avLst/>
            </a:prstGeom>
          </p:spPr>
        </p:pic>
        <p:sp>
          <p:nvSpPr>
            <p:cNvPr id="72" name="ТекАган"/>
            <p:cNvSpPr txBox="1"/>
            <p:nvPr/>
          </p:nvSpPr>
          <p:spPr>
            <a:xfrm>
              <a:off x="7332968" y="513007"/>
              <a:ext cx="535458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Аган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ТекНовоаганск"/>
            <p:cNvSpPr txBox="1"/>
            <p:nvPr/>
          </p:nvSpPr>
          <p:spPr>
            <a:xfrm>
              <a:off x="7663208" y="381216"/>
              <a:ext cx="702194" cy="19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Новоаганск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ТекЛарьяк"/>
            <p:cNvSpPr txBox="1"/>
            <p:nvPr/>
          </p:nvSpPr>
          <p:spPr>
            <a:xfrm>
              <a:off x="8365402" y="752508"/>
              <a:ext cx="515271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Ларьяк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ТекВаховск"/>
            <p:cNvSpPr txBox="1"/>
            <p:nvPr/>
          </p:nvSpPr>
          <p:spPr>
            <a:xfrm>
              <a:off x="8059654" y="906492"/>
              <a:ext cx="564383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Ваховск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ТекАган"/>
            <p:cNvSpPr txBox="1"/>
            <p:nvPr/>
          </p:nvSpPr>
          <p:spPr>
            <a:xfrm>
              <a:off x="7675576" y="774784"/>
              <a:ext cx="768156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Излучинск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ТекЗайцеваРечка"/>
            <p:cNvSpPr txBox="1"/>
            <p:nvPr/>
          </p:nvSpPr>
          <p:spPr>
            <a:xfrm>
              <a:off x="7332968" y="1073470"/>
              <a:ext cx="64070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Зайцева</a:t>
              </a:r>
              <a:endParaRPr lang="en-US" sz="65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Речка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ТекПокур"/>
            <p:cNvSpPr txBox="1"/>
            <p:nvPr/>
          </p:nvSpPr>
          <p:spPr>
            <a:xfrm>
              <a:off x="7214359" y="921114"/>
              <a:ext cx="448849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Покур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ТекВата"/>
            <p:cNvSpPr txBox="1"/>
            <p:nvPr/>
          </p:nvSpPr>
          <p:spPr>
            <a:xfrm>
              <a:off x="7415911" y="727898"/>
              <a:ext cx="567652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Вата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6" name="Герб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4299" y="33747"/>
              <a:ext cx="530511" cy="705109"/>
            </a:xfrm>
            <a:prstGeom prst="rect">
              <a:avLst/>
            </a:prstGeom>
          </p:spPr>
        </p:pic>
      </p:grpSp>
      <p:sp>
        <p:nvSpPr>
          <p:cNvPr id="97" name="Овал 96"/>
          <p:cNvSpPr/>
          <p:nvPr/>
        </p:nvSpPr>
        <p:spPr>
          <a:xfrm>
            <a:off x="4021246" y="4747855"/>
            <a:ext cx="1127900" cy="1063865"/>
          </a:xfrm>
          <a:prstGeom prst="ellipse">
            <a:avLst/>
          </a:prstGeom>
          <a:gradFill>
            <a:gsLst>
              <a:gs pos="0">
                <a:srgbClr val="E69614"/>
              </a:gs>
              <a:gs pos="100000">
                <a:schemeClr val="bg1"/>
              </a:gs>
            </a:gsLst>
            <a:lin ang="7800000" scaled="0"/>
          </a:gradFill>
          <a:ln>
            <a:solidFill>
              <a:srgbClr val="FF9B2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8" name="Прямоугольник 67"/>
          <p:cNvSpPr/>
          <p:nvPr/>
        </p:nvSpPr>
        <p:spPr>
          <a:xfrm>
            <a:off x="4023808" y="4854967"/>
            <a:ext cx="1018547" cy="91090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79542" tIns="35908" rIns="71817" bIns="35908" spcCol="1270" anchor="ctr"/>
          <a:lstStyle/>
          <a:p>
            <a:pPr algn="ctr" defTabSz="1241489">
              <a:lnSpc>
                <a:spcPct val="80000"/>
              </a:lnSpc>
              <a:defRPr/>
            </a:pPr>
            <a:r>
              <a:rPr 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</a:t>
            </a:r>
          </a:p>
          <a:p>
            <a:pPr algn="ctr" defTabSz="1241489">
              <a:lnSpc>
                <a:spcPct val="80000"/>
              </a:lnSpc>
              <a:defRPr/>
            </a:pPr>
            <a:r>
              <a:rPr 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местного значения </a:t>
            </a:r>
            <a:endParaRPr lang="ru-RU" sz="1300" dirty="0" smtClean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41489">
              <a:lnSpc>
                <a:spcPct val="80000"/>
              </a:lnSpc>
              <a:defRPr/>
            </a:pPr>
            <a:r>
              <a:rPr lang="ru-RU" sz="1300" dirty="0" err="1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МР</a:t>
            </a:r>
            <a:endParaRPr lang="ru-RU" sz="13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Овал 98"/>
          <p:cNvSpPr/>
          <p:nvPr/>
        </p:nvSpPr>
        <p:spPr>
          <a:xfrm>
            <a:off x="1993289" y="3493614"/>
            <a:ext cx="1127900" cy="1063865"/>
          </a:xfrm>
          <a:prstGeom prst="ellipse">
            <a:avLst/>
          </a:prstGeom>
          <a:gradFill>
            <a:gsLst>
              <a:gs pos="0">
                <a:srgbClr val="E69614"/>
              </a:gs>
              <a:gs pos="100000">
                <a:schemeClr val="bg1"/>
              </a:gs>
            </a:gsLst>
            <a:lin ang="7800000" scaled="0"/>
          </a:gradFill>
          <a:ln>
            <a:solidFill>
              <a:srgbClr val="FF9B2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4" name="Прямоугольник 63"/>
          <p:cNvSpPr/>
          <p:nvPr/>
        </p:nvSpPr>
        <p:spPr>
          <a:xfrm>
            <a:off x="1784236" y="3751696"/>
            <a:ext cx="1443329" cy="5838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79542" tIns="35908" rIns="71817" bIns="35908" spcCol="1270" anchor="ctr"/>
          <a:lstStyle/>
          <a:p>
            <a:pPr algn="ctr" defTabSz="1241489">
              <a:lnSpc>
                <a:spcPct val="80000"/>
              </a:lnSpc>
              <a:defRPr/>
            </a:pP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</a:t>
            </a:r>
          </a:p>
          <a:p>
            <a:pPr algn="ctr" defTabSz="1241489">
              <a:lnSpc>
                <a:spcPct val="80000"/>
              </a:lnSpc>
              <a:defRPr/>
            </a:pP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регионального </a:t>
            </a:r>
          </a:p>
          <a:p>
            <a:pPr algn="ctr" defTabSz="1241489">
              <a:lnSpc>
                <a:spcPct val="80000"/>
              </a:lnSpc>
              <a:defRPr/>
            </a:pP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значения</a:t>
            </a:r>
            <a:endParaRPr lang="ru-RU" sz="13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218444" y="2404641"/>
            <a:ext cx="1127900" cy="1063865"/>
          </a:xfrm>
          <a:prstGeom prst="ellipse">
            <a:avLst/>
          </a:prstGeom>
          <a:gradFill>
            <a:gsLst>
              <a:gs pos="0">
                <a:srgbClr val="E69614"/>
              </a:gs>
              <a:gs pos="100000">
                <a:schemeClr val="bg1"/>
              </a:gs>
            </a:gsLst>
            <a:lin ang="7800000" scaled="0"/>
          </a:gradFill>
          <a:ln>
            <a:solidFill>
              <a:srgbClr val="FF9B2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3" name="Прямоугольник 72"/>
          <p:cNvSpPr/>
          <p:nvPr/>
        </p:nvSpPr>
        <p:spPr>
          <a:xfrm>
            <a:off x="46081" y="2659944"/>
            <a:ext cx="1370026" cy="5838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79542" tIns="35908" rIns="71817" bIns="35908" spcCol="1270" anchor="ctr"/>
          <a:lstStyle/>
          <a:p>
            <a:pPr algn="ctr" defTabSz="1241489">
              <a:lnSpc>
                <a:spcPct val="80000"/>
              </a:lnSpc>
              <a:defRPr/>
            </a:pP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</a:t>
            </a:r>
          </a:p>
          <a:p>
            <a:pPr algn="ctr" defTabSz="1241489">
              <a:lnSpc>
                <a:spcPct val="80000"/>
              </a:lnSpc>
              <a:defRPr/>
            </a:pPr>
            <a:r>
              <a:rPr 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едерального  </a:t>
            </a:r>
          </a:p>
          <a:p>
            <a:pPr algn="ctr" defTabSz="1241489">
              <a:lnSpc>
                <a:spcPct val="80000"/>
              </a:lnSpc>
              <a:defRPr/>
            </a:pP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значения</a:t>
            </a:r>
            <a:endParaRPr lang="ru-RU" sz="13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4539661" y="1498567"/>
            <a:ext cx="5005334" cy="3733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79542" tIns="35908" rIns="71817" bIns="35908" spcCol="1270" anchor="ctr"/>
          <a:lstStyle/>
          <a:p>
            <a:pPr defTabSz="1241489">
              <a:lnSpc>
                <a:spcPct val="80000"/>
              </a:lnSpc>
              <a:defRPr/>
            </a:pPr>
            <a:r>
              <a:rPr lang="ru-RU" sz="11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федерального значения в области здравоохранения, высшего профессионального образования на территории </a:t>
            </a:r>
            <a:r>
              <a:rPr lang="ru-RU" sz="1100" dirty="0" err="1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Нижневартовского</a:t>
            </a:r>
            <a:r>
              <a:rPr lang="ru-RU" sz="11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к размещению не предусмотрены</a:t>
            </a:r>
            <a:endParaRPr lang="ru-RU" sz="11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5719630" y="2233509"/>
            <a:ext cx="3736181" cy="60167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79542" tIns="35908" rIns="71817" bIns="35908" spcCol="1270" anchor="ctr"/>
          <a:lstStyle/>
          <a:p>
            <a:pPr defTabSz="1241489">
              <a:lnSpc>
                <a:spcPct val="80000"/>
              </a:lnSpc>
              <a:defRPr/>
            </a:pPr>
            <a:r>
              <a:rPr lang="ru-RU" sz="11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</a:t>
            </a:r>
            <a:r>
              <a:rPr lang="ru-RU" sz="1100" dirty="0" err="1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СТП</a:t>
            </a:r>
            <a:r>
              <a:rPr lang="ru-RU" sz="11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ХМАО</a:t>
            </a:r>
            <a:r>
              <a:rPr lang="ru-RU" sz="11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-Югры на территории </a:t>
            </a:r>
            <a:r>
              <a:rPr lang="ru-RU" sz="1100" dirty="0" err="1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Нижневартовского</a:t>
            </a:r>
            <a:r>
              <a:rPr lang="ru-RU" sz="11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предусмотрено размещение медицинских организаций</a:t>
            </a:r>
            <a:endParaRPr lang="ru-RU" sz="11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7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6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Прямоугольник"/>
          <p:cNvSpPr/>
          <p:nvPr/>
        </p:nvSpPr>
        <p:spPr>
          <a:xfrm>
            <a:off x="0" y="648289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3851" y="86008"/>
            <a:ext cx="5155571" cy="70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ru-RU"/>
            </a:defPPr>
            <a:lvl1pPr>
              <a:lnSpc>
                <a:spcPct val="80000"/>
              </a:lnSpc>
              <a:defRPr sz="2100" b="1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Нормативы градостроительного проектирования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2387600" y="622039"/>
            <a:ext cx="7259638" cy="26847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Тек"/>
          <p:cNvSpPr>
            <a:spLocks noChangeArrowheads="1"/>
          </p:cNvSpPr>
          <p:nvPr/>
        </p:nvSpPr>
        <p:spPr bwMode="auto">
          <a:xfrm>
            <a:off x="728465" y="5659148"/>
            <a:ext cx="3136486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v"/>
            </a:pPr>
            <a:r>
              <a:rPr lang="ru-RU" altLang="ru-RU" sz="1300" dirty="0">
                <a:solidFill>
                  <a:srgbClr val="164105"/>
                </a:solidFill>
                <a:cs typeface="Arial" panose="020B0604020202020204" pitchFamily="34" charset="0"/>
              </a:rPr>
              <a:t>Планирование развитие сети объектов </a:t>
            </a:r>
            <a:r>
              <a:rPr lang="ru-RU" altLang="ru-RU" sz="1300" dirty="0" smtClean="0">
                <a:solidFill>
                  <a:srgbClr val="164105"/>
                </a:solidFill>
                <a:cs typeface="Arial" panose="020B0604020202020204" pitchFamily="34" charset="0"/>
              </a:rPr>
              <a:t>обслуживания в программах </a:t>
            </a:r>
            <a:endParaRPr lang="ru-RU" altLang="ru-RU" sz="1300" dirty="0">
              <a:solidFill>
                <a:srgbClr val="164105"/>
              </a:solidFill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93786" y="5661298"/>
            <a:ext cx="49951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500"/>
              </a:lnSpc>
              <a:buFont typeface="Wingdings" panose="05000000000000000000" pitchFamily="2" charset="2"/>
              <a:buChar char="v"/>
            </a:pP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</a:t>
            </a:r>
            <a:r>
              <a: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эффективности мероприятий по достижению расчетного уровня обеспеченности населения объектами социальной 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инфраструктуры в результате реализации мероприятий, предусмотренных программами</a:t>
            </a:r>
            <a:endParaRPr lang="ru-RU" altLang="ru-RU" sz="13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844003788"/>
              </p:ext>
            </p:extLst>
          </p:nvPr>
        </p:nvGraphicFramePr>
        <p:xfrm>
          <a:off x="771101" y="1120125"/>
          <a:ext cx="6568992" cy="4198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Левая фигурная скобка 14"/>
          <p:cNvSpPr/>
          <p:nvPr/>
        </p:nvSpPr>
        <p:spPr>
          <a:xfrm rot="16200000">
            <a:off x="4003664" y="2006509"/>
            <a:ext cx="376866" cy="6924659"/>
          </a:xfrm>
          <a:prstGeom prst="leftBrace">
            <a:avLst>
              <a:gd name="adj1" fmla="val 8333"/>
              <a:gd name="adj2" fmla="val 40522"/>
            </a:avLst>
          </a:prstGeom>
          <a:ln w="22225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5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7290925" y="-1040"/>
            <a:ext cx="2348221" cy="1447137"/>
            <a:chOff x="7214359" y="21901"/>
            <a:chExt cx="2367884" cy="1493018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9"/>
            <a:srcRect l="20916" t="19851" r="14943" b="20045"/>
            <a:stretch/>
          </p:blipFill>
          <p:spPr>
            <a:xfrm>
              <a:off x="7238635" y="21901"/>
              <a:ext cx="2343608" cy="1493018"/>
            </a:xfrm>
            <a:prstGeom prst="rect">
              <a:avLst/>
            </a:prstGeom>
          </p:spPr>
        </p:pic>
        <p:sp>
          <p:nvSpPr>
            <p:cNvPr id="40" name="ТекАган"/>
            <p:cNvSpPr txBox="1"/>
            <p:nvPr/>
          </p:nvSpPr>
          <p:spPr>
            <a:xfrm>
              <a:off x="7332968" y="513007"/>
              <a:ext cx="535458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Аган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ТекНовоаганск"/>
            <p:cNvSpPr txBox="1"/>
            <p:nvPr/>
          </p:nvSpPr>
          <p:spPr>
            <a:xfrm>
              <a:off x="7663208" y="381216"/>
              <a:ext cx="702194" cy="19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Новоаганск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ТекЛарьяк"/>
            <p:cNvSpPr txBox="1"/>
            <p:nvPr/>
          </p:nvSpPr>
          <p:spPr>
            <a:xfrm>
              <a:off x="8365402" y="752508"/>
              <a:ext cx="515271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Ларьяк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ТекВаховск"/>
            <p:cNvSpPr txBox="1"/>
            <p:nvPr/>
          </p:nvSpPr>
          <p:spPr>
            <a:xfrm>
              <a:off x="8059654" y="906492"/>
              <a:ext cx="564383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Ваховск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ТекАган"/>
            <p:cNvSpPr txBox="1"/>
            <p:nvPr/>
          </p:nvSpPr>
          <p:spPr>
            <a:xfrm>
              <a:off x="7675576" y="774784"/>
              <a:ext cx="768156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Излучинск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ТекЗайцеваРечка"/>
            <p:cNvSpPr txBox="1"/>
            <p:nvPr/>
          </p:nvSpPr>
          <p:spPr>
            <a:xfrm>
              <a:off x="7332968" y="1073470"/>
              <a:ext cx="64070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Зайцева</a:t>
              </a:r>
              <a:endParaRPr lang="en-US" sz="65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Речка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ТекПокур"/>
            <p:cNvSpPr txBox="1"/>
            <p:nvPr/>
          </p:nvSpPr>
          <p:spPr>
            <a:xfrm>
              <a:off x="7214359" y="921114"/>
              <a:ext cx="448849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Покур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ТекВата"/>
            <p:cNvSpPr txBox="1"/>
            <p:nvPr/>
          </p:nvSpPr>
          <p:spPr>
            <a:xfrm>
              <a:off x="7415911" y="727898"/>
              <a:ext cx="567652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Вата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Герб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4299" y="33747"/>
              <a:ext cx="530511" cy="705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143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78" name="Прямоугольник"/>
          <p:cNvSpPr/>
          <p:nvPr/>
        </p:nvSpPr>
        <p:spPr>
          <a:xfrm>
            <a:off x="10377" y="632690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-12250" y="156345"/>
            <a:ext cx="6156775" cy="62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ru-RU"/>
            </a:defPPr>
            <a:lvl1pPr>
              <a:lnSpc>
                <a:spcPct val="80000"/>
              </a:lnSpc>
              <a:defRPr sz="2100" b="1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Цели программы комплексного развития социальной инфраструктуры</a:t>
            </a:r>
            <a:endParaRPr lang="ru-RU" dirty="0"/>
          </a:p>
        </p:txBody>
      </p:sp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7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V="1">
            <a:off x="4070294" y="640454"/>
            <a:ext cx="5576944" cy="36217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6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960424" y="1805196"/>
            <a:ext cx="7471986" cy="3963660"/>
            <a:chOff x="572331" y="1736105"/>
            <a:chExt cx="7471986" cy="396366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572331" y="1736105"/>
              <a:ext cx="7471986" cy="3963660"/>
              <a:chOff x="572331" y="1736105"/>
              <a:chExt cx="7471986" cy="3963660"/>
            </a:xfrm>
          </p:grpSpPr>
          <p:grpSp>
            <p:nvGrpSpPr>
              <p:cNvPr id="32" name="Группа 31"/>
              <p:cNvGrpSpPr/>
              <p:nvPr/>
            </p:nvGrpSpPr>
            <p:grpSpPr>
              <a:xfrm>
                <a:off x="572332" y="2120797"/>
                <a:ext cx="7471985" cy="3578968"/>
                <a:chOff x="-71295" y="2090551"/>
                <a:chExt cx="7471985" cy="3578968"/>
              </a:xfrm>
            </p:grpSpPr>
            <p:cxnSp>
              <p:nvCxnSpPr>
                <p:cNvPr id="70" name="Прямая соединительная линия 69"/>
                <p:cNvCxnSpPr>
                  <a:endCxn id="52" idx="0"/>
                </p:cNvCxnSpPr>
                <p:nvPr/>
              </p:nvCxnSpPr>
              <p:spPr>
                <a:xfrm>
                  <a:off x="2429256" y="2090551"/>
                  <a:ext cx="12959" cy="2286531"/>
                </a:xfrm>
                <a:prstGeom prst="line">
                  <a:avLst/>
                </a:prstGeom>
                <a:ln w="19050">
                  <a:solidFill>
                    <a:srgbClr val="3267E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" name="Группа 20"/>
                <p:cNvGrpSpPr/>
                <p:nvPr/>
              </p:nvGrpSpPr>
              <p:grpSpPr>
                <a:xfrm>
                  <a:off x="-71295" y="2119976"/>
                  <a:ext cx="7471985" cy="3549543"/>
                  <a:chOff x="-350055" y="1298798"/>
                  <a:chExt cx="7471985" cy="3549543"/>
                </a:xfrm>
              </p:grpSpPr>
              <p:sp>
                <p:nvSpPr>
                  <p:cNvPr id="45" name="Прямоугольник 12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090690" y="3572569"/>
                    <a:ext cx="2383206" cy="1265331"/>
                  </a:xfrm>
                  <a:prstGeom prst="homePlate">
                    <a:avLst>
                      <a:gd name="adj" fmla="val 0"/>
                    </a:avLst>
                  </a:prstGeom>
                  <a:solidFill>
                    <a:srgbClr val="3267EA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srgbClr val="808080">
                        <a:alpha val="39998"/>
                      </a:srgbClr>
                    </a:outerShdw>
                  </a:effectLst>
                  <a:extLst/>
                </p:spPr>
                <p:txBody>
                  <a:bodyPr lIns="216000" anchor="ctr"/>
                  <a:lstStyle/>
                  <a:p>
                    <a:pPr algn="just">
                      <a:lnSpc>
                        <a:spcPct val="114000"/>
                      </a:lnSpc>
                      <a:spcBef>
                        <a:spcPts val="1800"/>
                      </a:spcBef>
                    </a:pPr>
                    <a:endParaRPr lang="en-US" altLang="ru-RU" sz="1300" b="1" dirty="0">
                      <a:solidFill>
                        <a:srgbClr val="164105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2" name="Прямоугольник 12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020996" y="3555904"/>
                    <a:ext cx="2284919" cy="1271867"/>
                  </a:xfrm>
                  <a:prstGeom prst="homePlate">
                    <a:avLst>
                      <a:gd name="adj" fmla="val 0"/>
                    </a:avLst>
                  </a:prstGeom>
                  <a:solidFill>
                    <a:srgbClr val="3267EA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srgbClr val="808080">
                        <a:alpha val="39998"/>
                      </a:srgbClr>
                    </a:outerShdw>
                  </a:effectLst>
                  <a:extLst/>
                </p:spPr>
                <p:txBody>
                  <a:bodyPr lIns="216000" anchor="ctr"/>
                  <a:lstStyle/>
                  <a:p>
                    <a:pPr algn="just">
                      <a:lnSpc>
                        <a:spcPct val="114000"/>
                      </a:lnSpc>
                      <a:spcBef>
                        <a:spcPts val="1800"/>
                      </a:spcBef>
                    </a:pPr>
                    <a:endParaRPr lang="en-US" altLang="ru-RU" sz="1300" dirty="0">
                      <a:solidFill>
                        <a:srgbClr val="164105"/>
                      </a:solidFill>
                      <a:latin typeface="Arial" panose="020B0604020202020204" pitchFamily="34" charset="0"/>
                    </a:endParaRPr>
                  </a:p>
                </p:txBody>
              </p:sp>
              <p:grpSp>
                <p:nvGrpSpPr>
                  <p:cNvPr id="20" name="Группа 19"/>
                  <p:cNvGrpSpPr/>
                  <p:nvPr/>
                </p:nvGrpSpPr>
                <p:grpSpPr>
                  <a:xfrm>
                    <a:off x="-350055" y="1298798"/>
                    <a:ext cx="7471985" cy="3549543"/>
                    <a:chOff x="-341298" y="1542523"/>
                    <a:chExt cx="7471985" cy="3549543"/>
                  </a:xfrm>
                </p:grpSpPr>
                <p:sp>
                  <p:nvSpPr>
                    <p:cNvPr id="61" name="Прямоугольник 12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-339095" y="1824293"/>
                      <a:ext cx="2272660" cy="1652097"/>
                    </a:xfrm>
                    <a:prstGeom prst="homePlate">
                      <a:avLst>
                        <a:gd name="adj" fmla="val 0"/>
                      </a:avLst>
                    </a:prstGeom>
                    <a:solidFill>
                      <a:srgbClr val="3267EA"/>
                    </a:solidFill>
                    <a:ln>
                      <a:noFill/>
                    </a:ln>
                    <a:effectLst>
                      <a:outerShdw blurRad="50800" dist="38100" dir="2700000" algn="tl" rotWithShape="0">
                        <a:srgbClr val="808080">
                          <a:alpha val="39998"/>
                        </a:srgbClr>
                      </a:outerShdw>
                    </a:effectLst>
                    <a:extLst/>
                  </p:spPr>
                  <p:txBody>
                    <a:bodyPr lIns="216000" anchor="ctr"/>
                    <a:lstStyle/>
                    <a:p>
                      <a:pPr algn="just">
                        <a:lnSpc>
                          <a:spcPct val="114000"/>
                        </a:lnSpc>
                        <a:spcBef>
                          <a:spcPts val="1800"/>
                        </a:spcBef>
                      </a:pPr>
                      <a:endParaRPr lang="en-US" altLang="ru-RU" sz="1300" b="1" dirty="0">
                        <a:solidFill>
                          <a:srgbClr val="164105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9" name="Группа 18"/>
                    <p:cNvGrpSpPr/>
                    <p:nvPr/>
                  </p:nvGrpSpPr>
                  <p:grpSpPr>
                    <a:xfrm>
                      <a:off x="-341298" y="1542523"/>
                      <a:ext cx="7471985" cy="3549543"/>
                      <a:chOff x="-341298" y="1542523"/>
                      <a:chExt cx="7471985" cy="3549543"/>
                    </a:xfrm>
                  </p:grpSpPr>
                  <p:sp>
                    <p:nvSpPr>
                      <p:cNvPr id="56" name="Прямоугольник 12"/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4968563" y="1829572"/>
                        <a:ext cx="2162124" cy="1669799"/>
                      </a:xfrm>
                      <a:prstGeom prst="homePlate">
                        <a:avLst>
                          <a:gd name="adj" fmla="val 0"/>
                        </a:avLst>
                      </a:prstGeom>
                      <a:solidFill>
                        <a:srgbClr val="3267EA"/>
                      </a:solidFill>
                      <a:ln>
                        <a:noFill/>
                      </a:ln>
                      <a:effectLst>
                        <a:outerShdw blurRad="50800" dist="38100" dir="2700000" algn="tl" rotWithShape="0">
                          <a:srgbClr val="808080">
                            <a:alpha val="39998"/>
                          </a:srgbClr>
                        </a:outerShdw>
                      </a:effectLst>
                      <a:extLst/>
                    </p:spPr>
                    <p:txBody>
                      <a:bodyPr lIns="216000" anchor="ctr"/>
                      <a:lstStyle/>
                      <a:p>
                        <a:pPr algn="just">
                          <a:lnSpc>
                            <a:spcPct val="114000"/>
                          </a:lnSpc>
                          <a:spcBef>
                            <a:spcPts val="1800"/>
                          </a:spcBef>
                        </a:pPr>
                        <a:endParaRPr lang="en-US" altLang="ru-RU" sz="1300" dirty="0">
                          <a:solidFill>
                            <a:srgbClr val="164105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5" name="Прямоугольник 12"/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2353054" y="1846863"/>
                        <a:ext cx="2332971" cy="1658286"/>
                      </a:xfrm>
                      <a:prstGeom prst="homePlate">
                        <a:avLst>
                          <a:gd name="adj" fmla="val 0"/>
                        </a:avLst>
                      </a:prstGeom>
                      <a:solidFill>
                        <a:srgbClr val="3267EA"/>
                      </a:solidFill>
                      <a:ln>
                        <a:noFill/>
                      </a:ln>
                      <a:effectLst>
                        <a:outerShdw blurRad="50800" dist="38100" dir="2700000" algn="tl" rotWithShape="0">
                          <a:srgbClr val="808080">
                            <a:alpha val="39998"/>
                          </a:srgbClr>
                        </a:outerShdw>
                      </a:effectLst>
                      <a:extLst/>
                    </p:spPr>
                    <p:txBody>
                      <a:bodyPr lIns="216000" anchor="ctr"/>
                      <a:lstStyle/>
                      <a:p>
                        <a:pPr algn="just">
                          <a:lnSpc>
                            <a:spcPct val="114000"/>
                          </a:lnSpc>
                          <a:spcBef>
                            <a:spcPts val="1800"/>
                          </a:spcBef>
                        </a:pPr>
                        <a:endParaRPr lang="en-US" altLang="ru-RU" sz="1300" b="1" dirty="0">
                          <a:solidFill>
                            <a:srgbClr val="164105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18" name="Группа 17"/>
                      <p:cNvGrpSpPr/>
                      <p:nvPr/>
                    </p:nvGrpSpPr>
                    <p:grpSpPr>
                      <a:xfrm>
                        <a:off x="-341298" y="1542523"/>
                        <a:ext cx="7466917" cy="3549543"/>
                        <a:chOff x="-341298" y="1542523"/>
                        <a:chExt cx="7466917" cy="3549543"/>
                      </a:xfrm>
                    </p:grpSpPr>
                    <p:sp>
                      <p:nvSpPr>
                        <p:cNvPr id="39" name="Текст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99447" y="3845571"/>
                          <a:ext cx="2294299" cy="12464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>
                          <a:spAutoFit/>
                        </a:bodyPr>
                        <a:lstStyle>
                          <a:lvl1pPr marL="285750" indent="-285750">
                            <a:spcBef>
                              <a:spcPts val="1000"/>
                            </a:spcBef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1pPr>
                          <a:lvl2pPr marL="742950" indent="-285750">
                            <a:spcBef>
                              <a:spcPts val="1000"/>
                            </a:spcBef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6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2pPr>
                          <a:lvl3pPr marL="1143000" indent="-228600">
                            <a:spcBef>
                              <a:spcPts val="1000"/>
                            </a:spcBef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4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3pPr>
                          <a:lvl4pPr marL="1600200" indent="-228600">
                            <a:spcBef>
                              <a:spcPts val="1000"/>
                            </a:spcBef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4pPr>
                          <a:lvl5pPr marL="2057400" indent="-228600">
                            <a:spcBef>
                              <a:spcPts val="1000"/>
                            </a:spcBef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ts val="1000"/>
                            </a:spcBef>
                            <a:spcAft>
                              <a:spcPct val="0"/>
                            </a:spcAft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ts val="1000"/>
                            </a:spcBef>
                            <a:spcAft>
                              <a:spcPct val="0"/>
                            </a:spcAft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ts val="1000"/>
                            </a:spcBef>
                            <a:spcAft>
                              <a:spcPct val="0"/>
                            </a:spcAft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ts val="1000"/>
                            </a:spcBef>
                            <a:spcAft>
                              <a:spcPct val="0"/>
                            </a:spcAft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9pPr>
                        </a:lstStyle>
                        <a:p>
                          <a:pPr marL="0" indent="0" algn="just">
                            <a:lnSpc>
                              <a:spcPts val="1500"/>
                            </a:lnSpc>
                            <a:spcBef>
                              <a:spcPts val="600"/>
                            </a:spcBef>
                            <a:buNone/>
                            <a:defRPr/>
                          </a:pPr>
                          <a:r>
                            <a:rPr lang="ru-RU" sz="1300" b="1" dirty="0">
                              <a:solidFill>
                                <a:schemeClr val="bg1"/>
                              </a:solidFill>
                              <a:latin typeface="Arial" charset="0"/>
                            </a:rPr>
                            <a:t>обеспечение сбалансированного, перспективного развития социальной инфраструктуры поселений</a:t>
                          </a:r>
                          <a:endParaRPr lang="en-US" sz="1300" b="1" dirty="0">
                            <a:solidFill>
                              <a:schemeClr val="bg1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" name="Прямоугольник 10"/>
                        <p:cNvSpPr/>
                        <p:nvPr/>
                      </p:nvSpPr>
                      <p:spPr>
                        <a:xfrm>
                          <a:off x="1021661" y="3790722"/>
                          <a:ext cx="2160373" cy="1246495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>
                            <a:lnSpc>
                              <a:spcPts val="1500"/>
                            </a:lnSpc>
                            <a:spcBef>
                              <a:spcPts val="1800"/>
                            </a:spcBef>
                          </a:pPr>
                          <a:r>
                            <a:rPr lang="ru-RU" sz="1300" b="1" dirty="0">
                              <a:solidFill>
                                <a:schemeClr val="bg1"/>
                              </a:solidFill>
                              <a:latin typeface="Arial" charset="0"/>
                            </a:rPr>
                            <a:t>достижение расчетного уровня обеспеченности населения поселений услугами объектов социальной инфраструктуры</a:t>
                          </a:r>
                          <a:endParaRPr lang="en-US" altLang="ru-RU" sz="1300" b="1" dirty="0">
                            <a:solidFill>
                              <a:schemeClr val="bg1"/>
                            </a:solidFill>
                            <a:latin typeface="Arial" charset="0"/>
                          </a:endParaRPr>
                        </a:p>
                      </p:txBody>
                    </p:sp>
                    <p:cxnSp>
                      <p:nvCxnSpPr>
                        <p:cNvPr id="59" name="Прямая соединительная линия 58"/>
                        <p:cNvCxnSpPr/>
                        <p:nvPr/>
                      </p:nvCxnSpPr>
                      <p:spPr>
                        <a:xfrm>
                          <a:off x="795031" y="1542523"/>
                          <a:ext cx="1" cy="281770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3267EA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64" name="Текст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341298" y="1928322"/>
                          <a:ext cx="2272661" cy="14388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>
                          <a:spAutoFit/>
                        </a:bodyPr>
                        <a:lstStyle>
                          <a:lvl1pPr marL="285750" indent="-285750">
                            <a:spcBef>
                              <a:spcPts val="1000"/>
                            </a:spcBef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1pPr>
                          <a:lvl2pPr marL="742950" indent="-285750">
                            <a:spcBef>
                              <a:spcPts val="1000"/>
                            </a:spcBef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6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2pPr>
                          <a:lvl3pPr marL="1143000" indent="-228600">
                            <a:spcBef>
                              <a:spcPts val="1000"/>
                            </a:spcBef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4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3pPr>
                          <a:lvl4pPr marL="1600200" indent="-228600">
                            <a:spcBef>
                              <a:spcPts val="1000"/>
                            </a:spcBef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4pPr>
                          <a:lvl5pPr marL="2057400" indent="-228600">
                            <a:spcBef>
                              <a:spcPts val="1000"/>
                            </a:spcBef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ts val="1000"/>
                            </a:spcBef>
                            <a:spcAft>
                              <a:spcPct val="0"/>
                            </a:spcAft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ts val="1000"/>
                            </a:spcBef>
                            <a:spcAft>
                              <a:spcPct val="0"/>
                            </a:spcAft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ts val="1000"/>
                            </a:spcBef>
                            <a:spcAft>
                              <a:spcPct val="0"/>
                            </a:spcAft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ts val="1000"/>
                            </a:spcBef>
                            <a:spcAft>
                              <a:spcPct val="0"/>
                            </a:spcAft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9pPr>
                        </a:lstStyle>
                        <a:p>
                          <a:pPr marL="0" indent="0">
                            <a:lnSpc>
                              <a:spcPts val="1500"/>
                            </a:lnSpc>
                            <a:spcBef>
                              <a:spcPts val="600"/>
                            </a:spcBef>
                            <a:buNone/>
                            <a:defRPr/>
                          </a:pPr>
                          <a:r>
                            <a:rPr lang="ru-RU" sz="1300" b="1" dirty="0">
                              <a:solidFill>
                                <a:schemeClr val="bg1"/>
                              </a:solidFill>
                              <a:latin typeface="Arial" charset="0"/>
                            </a:rPr>
                            <a:t>обеспечение безопасности, качества и эффективности использования населением объектов социальной инфраструктуры </a:t>
                          </a:r>
                          <a:endParaRPr lang="en-US" sz="1300" b="1" dirty="0">
                            <a:solidFill>
                              <a:schemeClr val="bg1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66" name="Текст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74452" y="1879851"/>
                          <a:ext cx="2296684" cy="1631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square">
                          <a:spAutoFit/>
                        </a:bodyPr>
                        <a:lstStyle>
                          <a:lvl1pPr marL="285750" indent="-285750">
                            <a:spcBef>
                              <a:spcPts val="1000"/>
                            </a:spcBef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1pPr>
                          <a:lvl2pPr marL="742950" indent="-285750">
                            <a:spcBef>
                              <a:spcPts val="1000"/>
                            </a:spcBef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6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2pPr>
                          <a:lvl3pPr marL="1143000" indent="-228600">
                            <a:spcBef>
                              <a:spcPts val="1000"/>
                            </a:spcBef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4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3pPr>
                          <a:lvl4pPr marL="1600200" indent="-228600">
                            <a:spcBef>
                              <a:spcPts val="1000"/>
                            </a:spcBef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4pPr>
                          <a:lvl5pPr marL="2057400" indent="-228600">
                            <a:spcBef>
                              <a:spcPts val="1000"/>
                            </a:spcBef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ts val="1000"/>
                            </a:spcBef>
                            <a:spcAft>
                              <a:spcPct val="0"/>
                            </a:spcAft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ts val="1000"/>
                            </a:spcBef>
                            <a:spcAft>
                              <a:spcPct val="0"/>
                            </a:spcAft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ts val="1000"/>
                            </a:spcBef>
                            <a:spcAft>
                              <a:spcPct val="0"/>
                            </a:spcAft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ts val="1000"/>
                            </a:spcBef>
                            <a:spcAft>
                              <a:spcPct val="0"/>
                            </a:spcAft>
                            <a:buClr>
                              <a:schemeClr val="accent1"/>
                            </a:buClr>
                            <a:buSzPct val="80000"/>
                            <a:buFont typeface="Wingdings 3" panose="05040102010807070707" pitchFamily="18" charset="2"/>
                            <a:buChar char=""/>
                            <a:defRPr sz="1200">
                              <a:solidFill>
                                <a:srgbClr val="404040"/>
                              </a:solidFill>
                              <a:latin typeface="Trebuchet MS" panose="020B0603020202020204" pitchFamily="34" charset="0"/>
                            </a:defRPr>
                          </a:lvl9pPr>
                        </a:lstStyle>
                        <a:p>
                          <a:pPr marL="0" indent="0">
                            <a:lnSpc>
                              <a:spcPts val="1500"/>
                            </a:lnSpc>
                            <a:spcBef>
                              <a:spcPts val="600"/>
                            </a:spcBef>
                            <a:buNone/>
                            <a:defRPr/>
                          </a:pPr>
                          <a:r>
                            <a:rPr lang="ru-RU" sz="1300" b="1" dirty="0">
                              <a:solidFill>
                                <a:schemeClr val="bg1"/>
                              </a:solidFill>
                              <a:latin typeface="Arial" charset="0"/>
                            </a:rPr>
                            <a:t>обеспечение доступности объектов</a:t>
                          </a:r>
                          <a:r>
                            <a:rPr lang="en-US" sz="1300" b="1" dirty="0">
                              <a:solidFill>
                                <a:schemeClr val="bg1"/>
                              </a:solidFill>
                              <a:latin typeface="Arial" charset="0"/>
                            </a:rPr>
                            <a:t> </a:t>
                          </a:r>
                          <a:r>
                            <a:rPr lang="ru-RU" sz="1300" b="1" dirty="0">
                              <a:solidFill>
                                <a:schemeClr val="bg1"/>
                              </a:solidFill>
                              <a:latin typeface="Arial" charset="0"/>
                            </a:rPr>
                            <a:t>социальной инфраструктуры поселений в соответствии с нормативами град. проектирования</a:t>
                          </a:r>
                          <a:endParaRPr lang="en-US" sz="1300" b="1" dirty="0">
                            <a:solidFill>
                              <a:schemeClr val="bg1"/>
                            </a:solidFill>
                            <a:latin typeface="Arial" charset="0"/>
                          </a:endParaRPr>
                        </a:p>
                      </p:txBody>
                    </p:sp>
                    <p:cxnSp>
                      <p:nvCxnSpPr>
                        <p:cNvPr id="73" name="Прямая соединительная линия 72"/>
                        <p:cNvCxnSpPr/>
                        <p:nvPr/>
                      </p:nvCxnSpPr>
                      <p:spPr>
                        <a:xfrm>
                          <a:off x="4842803" y="1549958"/>
                          <a:ext cx="7880" cy="2282351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3267EA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9" name="Прямоугольник 8"/>
                        <p:cNvSpPr/>
                        <p:nvPr/>
                      </p:nvSpPr>
                      <p:spPr>
                        <a:xfrm>
                          <a:off x="4958335" y="1906708"/>
                          <a:ext cx="2167284" cy="1438855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>
                            <a:lnSpc>
                              <a:spcPts val="1500"/>
                            </a:lnSpc>
                            <a:spcBef>
                              <a:spcPts val="600"/>
                            </a:spcBef>
                            <a:buClr>
                              <a:schemeClr val="accent1"/>
                            </a:buClr>
                            <a:buSzPct val="80000"/>
                            <a:defRPr/>
                          </a:pPr>
                          <a:r>
                            <a:rPr lang="ru-RU" sz="1300" b="1" dirty="0">
                              <a:solidFill>
                                <a:schemeClr val="bg1"/>
                              </a:solidFill>
                              <a:latin typeface="Arial" charset="0"/>
                            </a:rPr>
                            <a:t>обеспечение  эффективного функционирования действующей социальной инфраструктуры поселений</a:t>
                          </a:r>
                          <a:endParaRPr lang="en-US" altLang="ru-RU" sz="1300" b="1" dirty="0">
                            <a:solidFill>
                              <a:schemeClr val="bg1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87" name="Прямоугольник 12"/>
              <p:cNvSpPr>
                <a:spLocks noChangeArrowheads="1"/>
              </p:cNvSpPr>
              <p:nvPr/>
            </p:nvSpPr>
            <p:spPr bwMode="auto">
              <a:xfrm flipH="1">
                <a:off x="572331" y="1736105"/>
                <a:ext cx="7466917" cy="421127"/>
              </a:xfrm>
              <a:prstGeom prst="homePlate">
                <a:avLst>
                  <a:gd name="adj" fmla="val 0"/>
                </a:avLst>
              </a:prstGeom>
              <a:gradFill rotWithShape="1">
                <a:gsLst>
                  <a:gs pos="0">
                    <a:srgbClr val="FFA63B"/>
                  </a:gs>
                  <a:gs pos="56000">
                    <a:srgbClr val="FFD46E">
                      <a:alpha val="77599"/>
                    </a:srgbClr>
                  </a:gs>
                  <a:gs pos="100000">
                    <a:srgbClr val="FFE7AB"/>
                  </a:gs>
                </a:gsLst>
                <a:lin ang="0"/>
              </a:gradFill>
              <a:ln>
                <a:noFill/>
              </a:ln>
              <a:effectLst>
                <a:outerShdw blurRad="50800" dist="38100" dir="2700000" algn="tl" rotWithShape="0">
                  <a:srgbClr val="808080">
                    <a:alpha val="39998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216000" anchor="ctr"/>
              <a:lstStyle/>
              <a:p>
                <a:pPr algn="just">
                  <a:lnSpc>
                    <a:spcPct val="114000"/>
                  </a:lnSpc>
                  <a:spcBef>
                    <a:spcPts val="1800"/>
                  </a:spcBef>
                </a:pPr>
                <a:endParaRPr lang="en-US" altLang="ru-RU" sz="1300" b="1" dirty="0">
                  <a:solidFill>
                    <a:srgbClr val="16410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8" name="Прямоугольник 87"/>
            <p:cNvSpPr/>
            <p:nvPr/>
          </p:nvSpPr>
          <p:spPr>
            <a:xfrm>
              <a:off x="3924114" y="1784561"/>
              <a:ext cx="76335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1600" b="1" dirty="0">
                  <a:solidFill>
                    <a:srgbClr val="3267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ЦЕЛИ</a:t>
              </a:r>
            </a:p>
          </p:txBody>
        </p:sp>
        <p:cxnSp>
          <p:nvCxnSpPr>
            <p:cNvPr id="90" name="Прямая соединительная линия 89"/>
            <p:cNvCxnSpPr/>
            <p:nvPr/>
          </p:nvCxnSpPr>
          <p:spPr>
            <a:xfrm>
              <a:off x="6967970" y="2156457"/>
              <a:ext cx="1" cy="281770"/>
            </a:xfrm>
            <a:prstGeom prst="line">
              <a:avLst/>
            </a:prstGeom>
            <a:ln w="19050">
              <a:solidFill>
                <a:srgbClr val="3267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>
              <a:off x="4318153" y="2165012"/>
              <a:ext cx="1" cy="281770"/>
            </a:xfrm>
            <a:prstGeom prst="line">
              <a:avLst/>
            </a:prstGeom>
            <a:ln w="19050">
              <a:solidFill>
                <a:srgbClr val="3267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Группа 91"/>
          <p:cNvGrpSpPr/>
          <p:nvPr/>
        </p:nvGrpSpPr>
        <p:grpSpPr>
          <a:xfrm>
            <a:off x="7290925" y="14208"/>
            <a:ext cx="2348221" cy="1447137"/>
            <a:chOff x="7214359" y="21901"/>
            <a:chExt cx="2367884" cy="1493018"/>
          </a:xfrm>
        </p:grpSpPr>
        <p:pic>
          <p:nvPicPr>
            <p:cNvPr id="93" name="Рисунок 92"/>
            <p:cNvPicPr>
              <a:picLocks noChangeAspect="1"/>
            </p:cNvPicPr>
            <p:nvPr/>
          </p:nvPicPr>
          <p:blipFill rotWithShape="1">
            <a:blip r:embed="rId4"/>
            <a:srcRect l="20916" t="19851" r="14943" b="20045"/>
            <a:stretch/>
          </p:blipFill>
          <p:spPr>
            <a:xfrm>
              <a:off x="7238635" y="21901"/>
              <a:ext cx="2343608" cy="1493018"/>
            </a:xfrm>
            <a:prstGeom prst="rect">
              <a:avLst/>
            </a:prstGeom>
          </p:spPr>
        </p:pic>
        <p:sp>
          <p:nvSpPr>
            <p:cNvPr id="94" name="ТекАган"/>
            <p:cNvSpPr txBox="1"/>
            <p:nvPr/>
          </p:nvSpPr>
          <p:spPr>
            <a:xfrm>
              <a:off x="7332968" y="513007"/>
              <a:ext cx="535458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Аган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ТекНовоаганск"/>
            <p:cNvSpPr txBox="1"/>
            <p:nvPr/>
          </p:nvSpPr>
          <p:spPr>
            <a:xfrm>
              <a:off x="7663208" y="381216"/>
              <a:ext cx="702194" cy="19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Новоаганск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ТекЛарьяк"/>
            <p:cNvSpPr txBox="1"/>
            <p:nvPr/>
          </p:nvSpPr>
          <p:spPr>
            <a:xfrm>
              <a:off x="8365402" y="752508"/>
              <a:ext cx="515271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Ларьяк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ТекВаховск"/>
            <p:cNvSpPr txBox="1"/>
            <p:nvPr/>
          </p:nvSpPr>
          <p:spPr>
            <a:xfrm>
              <a:off x="8059654" y="906492"/>
              <a:ext cx="564383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Ваховск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ТекАган"/>
            <p:cNvSpPr txBox="1"/>
            <p:nvPr/>
          </p:nvSpPr>
          <p:spPr>
            <a:xfrm>
              <a:off x="7675576" y="774784"/>
              <a:ext cx="768156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Излучинск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ТекЗайцеваРечка"/>
            <p:cNvSpPr txBox="1"/>
            <p:nvPr/>
          </p:nvSpPr>
          <p:spPr>
            <a:xfrm>
              <a:off x="7332968" y="1073470"/>
              <a:ext cx="64070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Зайцева</a:t>
              </a:r>
              <a:endParaRPr lang="en-US" sz="65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Речка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ТекПокур"/>
            <p:cNvSpPr txBox="1"/>
            <p:nvPr/>
          </p:nvSpPr>
          <p:spPr>
            <a:xfrm>
              <a:off x="7214359" y="921114"/>
              <a:ext cx="448849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Покур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ТекВата"/>
            <p:cNvSpPr txBox="1"/>
            <p:nvPr/>
          </p:nvSpPr>
          <p:spPr>
            <a:xfrm>
              <a:off x="7415911" y="727898"/>
              <a:ext cx="567652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Вата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" name="Герб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4299" y="33747"/>
              <a:ext cx="530511" cy="705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0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59" name="Прямоугольник"/>
          <p:cNvSpPr/>
          <p:nvPr/>
        </p:nvSpPr>
        <p:spPr>
          <a:xfrm>
            <a:off x="-196" y="637367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-196" y="156345"/>
            <a:ext cx="7288431" cy="62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ru-RU"/>
            </a:defPPr>
            <a:lvl1pPr>
              <a:lnSpc>
                <a:spcPct val="80000"/>
              </a:lnSpc>
              <a:defRPr sz="2100" b="1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Задачи программы комплексного развития социальной инфраструктуры</a:t>
            </a:r>
            <a:endParaRPr lang="ru-RU" dirty="0"/>
          </a:p>
        </p:txBody>
      </p:sp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8</a:t>
            </a:r>
          </a:p>
        </p:txBody>
      </p:sp>
      <p:pic>
        <p:nvPicPr>
          <p:cNvPr id="44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825">
            <a:off x="1560878" y="1059457"/>
            <a:ext cx="5540519" cy="507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Группа 3"/>
          <p:cNvGrpSpPr>
            <a:grpSpLocks/>
          </p:cNvGrpSpPr>
          <p:nvPr/>
        </p:nvGrpSpPr>
        <p:grpSpPr bwMode="auto">
          <a:xfrm>
            <a:off x="2637079" y="1546494"/>
            <a:ext cx="4129658" cy="4129658"/>
            <a:chOff x="2664328" y="1233951"/>
            <a:chExt cx="4860000" cy="4858690"/>
          </a:xfrm>
        </p:grpSpPr>
        <p:sp>
          <p:nvSpPr>
            <p:cNvPr id="48" name="Капля 47"/>
            <p:cNvSpPr/>
            <p:nvPr/>
          </p:nvSpPr>
          <p:spPr>
            <a:xfrm rot="2700000">
              <a:off x="2664762" y="2694587"/>
              <a:ext cx="1936547" cy="1937416"/>
            </a:xfrm>
            <a:prstGeom prst="teardrop">
              <a:avLst/>
            </a:prstGeom>
            <a:solidFill>
              <a:srgbClr val="FFD46E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554"/>
            </a:p>
          </p:txBody>
        </p:sp>
        <p:sp>
          <p:nvSpPr>
            <p:cNvPr id="61" name="Капля 60"/>
            <p:cNvSpPr/>
            <p:nvPr/>
          </p:nvSpPr>
          <p:spPr>
            <a:xfrm rot="2700000" flipH="1">
              <a:off x="4125621" y="4155659"/>
              <a:ext cx="1937416" cy="1936547"/>
            </a:xfrm>
            <a:prstGeom prst="teardrop">
              <a:avLst/>
            </a:prstGeom>
            <a:solidFill>
              <a:srgbClr val="01A479"/>
            </a:solidFill>
            <a:ln>
              <a:noFill/>
            </a:ln>
            <a:effectLst>
              <a:outerShdw blurRad="190500" dist="228600" dir="4800000" algn="tl" rotWithShape="0">
                <a:prstClr val="black">
                  <a:alpha val="3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554"/>
            </a:p>
          </p:txBody>
        </p:sp>
        <p:sp>
          <p:nvSpPr>
            <p:cNvPr id="63" name="Капля 62"/>
            <p:cNvSpPr/>
            <p:nvPr/>
          </p:nvSpPr>
          <p:spPr>
            <a:xfrm rot="2700000" flipV="1">
              <a:off x="4125621" y="1234385"/>
              <a:ext cx="1937416" cy="1936547"/>
            </a:xfrm>
            <a:prstGeom prst="teardrop">
              <a:avLst/>
            </a:prstGeom>
            <a:solidFill>
              <a:srgbClr val="FF9B23"/>
            </a:solidFill>
            <a:ln>
              <a:noFill/>
            </a:ln>
            <a:effectLst>
              <a:outerShdw blurRad="190500" dist="228600" dir="198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554" dirty="0"/>
            </a:p>
          </p:txBody>
        </p:sp>
        <p:sp>
          <p:nvSpPr>
            <p:cNvPr id="64" name="Капля 63"/>
            <p:cNvSpPr/>
            <p:nvPr/>
          </p:nvSpPr>
          <p:spPr>
            <a:xfrm rot="2700000" flipH="1" flipV="1">
              <a:off x="5587346" y="2694587"/>
              <a:ext cx="1936547" cy="1937416"/>
            </a:xfrm>
            <a:prstGeom prst="teardrop">
              <a:avLst/>
            </a:prstGeom>
            <a:solidFill>
              <a:srgbClr val="5BA4CD"/>
            </a:solidFill>
            <a:ln>
              <a:noFill/>
            </a:ln>
            <a:effectLst>
              <a:outerShdw blurRad="190500" dist="228600" dir="2700000" algn="l" rotWithShape="0">
                <a:prstClr val="black">
                  <a:alpha val="3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554"/>
            </a:p>
          </p:txBody>
        </p:sp>
      </p:grpSp>
      <p:sp>
        <p:nvSpPr>
          <p:cNvPr id="67" name="Прямоугольник 66"/>
          <p:cNvSpPr/>
          <p:nvPr/>
        </p:nvSpPr>
        <p:spPr>
          <a:xfrm>
            <a:off x="5061251" y="2976495"/>
            <a:ext cx="1642045" cy="1249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97" dirty="0" smtClean="0">
                <a:solidFill>
                  <a:schemeClr val="tx1"/>
                </a:solidFill>
              </a:rPr>
              <a:t>ФОРМИРОВАНИЕ ПЕРЕЧНЯ МЕРОПРИЯТИЙ</a:t>
            </a:r>
            <a:endParaRPr lang="ru-RU" sz="1397" dirty="0">
              <a:solidFill>
                <a:schemeClr val="tx1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5329692" y="2893030"/>
            <a:ext cx="1904870" cy="1033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97" dirty="0">
              <a:solidFill>
                <a:schemeClr val="tx1"/>
              </a:solidFill>
            </a:endParaRPr>
          </a:p>
        </p:txBody>
      </p:sp>
      <p:sp>
        <p:nvSpPr>
          <p:cNvPr id="71" name="Прямоугольная выноска 70"/>
          <p:cNvSpPr/>
          <p:nvPr/>
        </p:nvSpPr>
        <p:spPr>
          <a:xfrm>
            <a:off x="6982460" y="1510472"/>
            <a:ext cx="2614718" cy="1928644"/>
          </a:xfrm>
          <a:prstGeom prst="wedgeRectCallout">
            <a:avLst>
              <a:gd name="adj1" fmla="val -64605"/>
              <a:gd name="adj2" fmla="val 33347"/>
            </a:avLst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36000" rIns="72000" bIns="36000" spcCol="1270" anchor="ctr"/>
          <a:lstStyle/>
          <a:p>
            <a:pPr>
              <a:spcBef>
                <a:spcPts val="600"/>
              </a:spcBef>
              <a:defRPr/>
            </a:pP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проектированию, строительству, реконструкции объектов социальной инфраструктуры 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области: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r>
              <a:rPr lang="ru-RU" alt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altLang="ru-RU" sz="1300" b="1" dirty="0" smtClean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  <a:defRPr/>
            </a:pPr>
            <a:r>
              <a:rPr lang="ru-RU" alt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здравоохранения</a:t>
            </a:r>
            <a:r>
              <a:rPr lang="ru-RU" alt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altLang="ru-RU" sz="1300" b="1" dirty="0" smtClean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lang="ru-RU" alt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физической </a:t>
            </a:r>
            <a:r>
              <a:rPr lang="ru-RU" alt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 и массового спорта</a:t>
            </a:r>
            <a:r>
              <a:rPr lang="ru-RU" alt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171450" indent="-171450" algn="just">
              <a:buFont typeface="Wingdings" panose="05000000000000000000" pitchFamily="2" charset="2"/>
              <a:buChar char="v"/>
              <a:defRPr/>
            </a:pPr>
            <a:r>
              <a:rPr lang="ru-RU" altLang="ru-RU" sz="1300" b="1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altLang="ru-RU" sz="1300" b="1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ультуры</a:t>
            </a:r>
          </a:p>
        </p:txBody>
      </p:sp>
      <p:sp>
        <p:nvSpPr>
          <p:cNvPr id="73" name="Прямоугольная выноска 72"/>
          <p:cNvSpPr/>
          <p:nvPr/>
        </p:nvSpPr>
        <p:spPr>
          <a:xfrm>
            <a:off x="29788" y="1510472"/>
            <a:ext cx="2485552" cy="1928644"/>
          </a:xfrm>
          <a:prstGeom prst="wedgeRectCallout">
            <a:avLst>
              <a:gd name="adj1" fmla="val 110986"/>
              <a:gd name="adj2" fmla="val -29455"/>
            </a:avLst>
          </a:prstGeom>
          <a:noFill/>
          <a:ln w="38100">
            <a:solidFill>
              <a:srgbClr val="E6961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36000" rIns="72000" bIns="36000" spcCol="1270" anchor="ctr"/>
          <a:lstStyle/>
          <a:p>
            <a:pPr defTabSz="208915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Прогнозирование спроса населения на услуги социальной инфраструктуры </a:t>
            </a: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с:</a:t>
            </a:r>
          </a:p>
          <a:p>
            <a:pPr marL="171450" indent="-171450" defTabSz="2089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прогнозом изменения численности населения;</a:t>
            </a:r>
          </a:p>
          <a:p>
            <a:pPr marL="171450" indent="-171450" defTabSz="2089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прогнозом выбытия из эксплуатации объектов социальной инфраструктуры</a:t>
            </a: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76" name="Прямоугольная выноска 75"/>
          <p:cNvSpPr/>
          <p:nvPr/>
        </p:nvSpPr>
        <p:spPr>
          <a:xfrm>
            <a:off x="22158" y="3680885"/>
            <a:ext cx="2493181" cy="2776848"/>
          </a:xfrm>
          <a:prstGeom prst="wedgeRectCallout">
            <a:avLst>
              <a:gd name="adj1" fmla="val 63471"/>
              <a:gd name="adj2" fmla="val -33868"/>
            </a:avLst>
          </a:prstGeom>
          <a:noFill/>
          <a:ln w="57150">
            <a:solidFill>
              <a:srgbClr val="FFD46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36000" rIns="72000" bIns="36000" spcCol="1270" anchor="ctr"/>
          <a:lstStyle/>
          <a:p>
            <a:pPr defTabSz="208915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Характеристика существующего состояния социальной инфраструктуры:</a:t>
            </a:r>
          </a:p>
          <a:p>
            <a:pPr marL="285750" indent="-285750" defTabSz="2089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</a:t>
            </a:r>
            <a:r>
              <a:rPr lang="ru-RU" sz="1300" dirty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демографического </a:t>
            </a: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поселений;</a:t>
            </a:r>
            <a:endParaRPr lang="ru-RU" sz="13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2089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наличия и уровня обеспеченности населения услугами объектов соц. инфраструктуры;</a:t>
            </a:r>
          </a:p>
          <a:p>
            <a:pPr marL="285750" indent="-285750" defTabSz="2089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сведений о градостроительной деятельности на территории поселений</a:t>
            </a:r>
            <a:endParaRPr lang="ru-RU" sz="1300" dirty="0">
              <a:solidFill>
                <a:srgbClr val="1641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2645171" y="3005747"/>
            <a:ext cx="1712172" cy="1249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97" dirty="0" smtClean="0">
                <a:solidFill>
                  <a:schemeClr val="tx1"/>
                </a:solidFill>
              </a:rPr>
              <a:t>АНАЛИЗ СОЦИАЛЬНО-ЭКОНОМИЧЕСКОГО РАЗВИТИЯ ПОСЕЛЕНИЙ</a:t>
            </a:r>
            <a:endParaRPr lang="ru-RU" sz="1397" dirty="0">
              <a:solidFill>
                <a:schemeClr val="tx1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3892579" y="1986684"/>
            <a:ext cx="1642045" cy="856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97" dirty="0" smtClean="0">
                <a:solidFill>
                  <a:schemeClr val="tx1"/>
                </a:solidFill>
              </a:rPr>
              <a:t>ПРОГНОЗ ПОТРЕБНОСТИ НАСЕЛЕНИЯ </a:t>
            </a:r>
            <a:endParaRPr lang="ru-RU" sz="1397" dirty="0">
              <a:solidFill>
                <a:schemeClr val="tx1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3816932" y="4111285"/>
            <a:ext cx="1749598" cy="1168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97" dirty="0" smtClean="0">
                <a:solidFill>
                  <a:schemeClr val="tx1"/>
                </a:solidFill>
              </a:rPr>
              <a:t>ОЦЕНКА </a:t>
            </a:r>
          </a:p>
          <a:p>
            <a:pPr algn="ctr">
              <a:defRPr/>
            </a:pPr>
            <a:r>
              <a:rPr lang="ru-RU" sz="1397" dirty="0" smtClean="0">
                <a:solidFill>
                  <a:schemeClr val="tx1"/>
                </a:solidFill>
              </a:rPr>
              <a:t>ОБЪЕМОВ, ИСТОЧНИКОВ ФИНАНСИРОВАНИЯ И ЭФФЕКТИВНОСТИ МЕРОПРИЯТИЙ </a:t>
            </a:r>
            <a:endParaRPr lang="ru-RU" sz="1397" dirty="0">
              <a:solidFill>
                <a:schemeClr val="tx1"/>
              </a:solidFill>
            </a:endParaRPr>
          </a:p>
        </p:txBody>
      </p:sp>
      <p:sp>
        <p:nvSpPr>
          <p:cNvPr id="84" name="Прямоугольная выноска 83"/>
          <p:cNvSpPr/>
          <p:nvPr/>
        </p:nvSpPr>
        <p:spPr>
          <a:xfrm>
            <a:off x="6982459" y="4041063"/>
            <a:ext cx="2632152" cy="2421121"/>
          </a:xfrm>
          <a:prstGeom prst="wedgeRectCallout">
            <a:avLst>
              <a:gd name="adj1" fmla="val -116063"/>
              <a:gd name="adj2" fmla="val 10411"/>
            </a:avLst>
          </a:prstGeom>
          <a:noFill/>
          <a:ln w="57150">
            <a:solidFill>
              <a:srgbClr val="318B6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36000" rIns="72000" bIns="36000" spcCol="1270" anchor="ctr"/>
          <a:lstStyle/>
          <a:p>
            <a:pPr>
              <a:spcBef>
                <a:spcPts val="600"/>
              </a:spcBef>
              <a:defRPr/>
            </a:pPr>
            <a:r>
              <a:rPr lang="en-US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укрупненная оценка необходимых инвестиций с разбивкой по: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видам объектов социальной инфраструктуры;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источникам финансирования</a:t>
            </a:r>
          </a:p>
          <a:p>
            <a:pPr>
              <a:spcBef>
                <a:spcPts val="600"/>
              </a:spcBef>
              <a:defRPr/>
            </a:pPr>
            <a:r>
              <a:rPr lang="en-US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altLang="ru-RU" sz="1300" dirty="0" smtClean="0">
                <a:solidFill>
                  <a:srgbClr val="164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социально-экономической эффективности и соответствия нормативам градостроительного проектирования</a:t>
            </a:r>
          </a:p>
        </p:txBody>
      </p:sp>
      <p:sp>
        <p:nvSpPr>
          <p:cNvPr id="51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57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114800" y="637367"/>
            <a:ext cx="5532438" cy="3088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Группа 84"/>
          <p:cNvGrpSpPr/>
          <p:nvPr/>
        </p:nvGrpSpPr>
        <p:grpSpPr>
          <a:xfrm>
            <a:off x="7290925" y="-1040"/>
            <a:ext cx="2348221" cy="1447137"/>
            <a:chOff x="7214359" y="21901"/>
            <a:chExt cx="2367884" cy="1493018"/>
          </a:xfrm>
        </p:grpSpPr>
        <p:pic>
          <p:nvPicPr>
            <p:cNvPr id="86" name="Рисунок 85"/>
            <p:cNvPicPr>
              <a:picLocks noChangeAspect="1"/>
            </p:cNvPicPr>
            <p:nvPr/>
          </p:nvPicPr>
          <p:blipFill rotWithShape="1">
            <a:blip r:embed="rId5"/>
            <a:srcRect l="20916" t="19851" r="14943" b="20045"/>
            <a:stretch/>
          </p:blipFill>
          <p:spPr>
            <a:xfrm>
              <a:off x="7238635" y="21901"/>
              <a:ext cx="2343608" cy="1493018"/>
            </a:xfrm>
            <a:prstGeom prst="rect">
              <a:avLst/>
            </a:prstGeom>
          </p:spPr>
        </p:pic>
        <p:sp>
          <p:nvSpPr>
            <p:cNvPr id="87" name="ТекАган"/>
            <p:cNvSpPr txBox="1"/>
            <p:nvPr/>
          </p:nvSpPr>
          <p:spPr>
            <a:xfrm>
              <a:off x="7332968" y="513007"/>
              <a:ext cx="535458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Аган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ТекНовоаганск"/>
            <p:cNvSpPr txBox="1"/>
            <p:nvPr/>
          </p:nvSpPr>
          <p:spPr>
            <a:xfrm>
              <a:off x="7663208" y="381216"/>
              <a:ext cx="702194" cy="19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Новоаганск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ТекЛарьяк"/>
            <p:cNvSpPr txBox="1"/>
            <p:nvPr/>
          </p:nvSpPr>
          <p:spPr>
            <a:xfrm>
              <a:off x="8365402" y="752508"/>
              <a:ext cx="515271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Ларьяк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ТекВаховск"/>
            <p:cNvSpPr txBox="1"/>
            <p:nvPr/>
          </p:nvSpPr>
          <p:spPr>
            <a:xfrm>
              <a:off x="8059654" y="906492"/>
              <a:ext cx="564383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Ваховск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ТекАган"/>
            <p:cNvSpPr txBox="1"/>
            <p:nvPr/>
          </p:nvSpPr>
          <p:spPr>
            <a:xfrm>
              <a:off x="7675576" y="774784"/>
              <a:ext cx="768156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Излучинск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ТекЗайцеваРечка"/>
            <p:cNvSpPr txBox="1"/>
            <p:nvPr/>
          </p:nvSpPr>
          <p:spPr>
            <a:xfrm>
              <a:off x="7332968" y="1073470"/>
              <a:ext cx="64070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Зайцева</a:t>
              </a:r>
              <a:endParaRPr lang="en-US" sz="65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Речка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ТекПокур"/>
            <p:cNvSpPr txBox="1"/>
            <p:nvPr/>
          </p:nvSpPr>
          <p:spPr>
            <a:xfrm>
              <a:off x="7214359" y="921114"/>
              <a:ext cx="448849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Покур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ТекВата"/>
            <p:cNvSpPr txBox="1"/>
            <p:nvPr/>
          </p:nvSpPr>
          <p:spPr>
            <a:xfrm>
              <a:off x="7415911" y="727898"/>
              <a:ext cx="567652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Вата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5" name="Герб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4299" y="33747"/>
              <a:ext cx="530511" cy="705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629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"/>
          <a:srcRect l="15646" t="17048" r="59187" b="27841"/>
          <a:stretch/>
        </p:blipFill>
        <p:spPr>
          <a:xfrm>
            <a:off x="8092" y="630531"/>
            <a:ext cx="9631054" cy="5945733"/>
          </a:xfrm>
          <a:prstGeom prst="rect">
            <a:avLst/>
          </a:prstGeom>
        </p:spPr>
      </p:pic>
      <p:sp>
        <p:nvSpPr>
          <p:cNvPr id="70" name="Прямоугольник"/>
          <p:cNvSpPr/>
          <p:nvPr/>
        </p:nvSpPr>
        <p:spPr>
          <a:xfrm>
            <a:off x="0" y="628351"/>
            <a:ext cx="9647238" cy="5947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-15688" y="150547"/>
            <a:ext cx="5485903" cy="62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ru-RU"/>
            </a:defPPr>
            <a:lvl1pPr>
              <a:lnSpc>
                <a:spcPct val="80000"/>
              </a:lnSpc>
              <a:defRPr sz="2100" b="1">
                <a:solidFill>
                  <a:srgbClr val="E696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Содержание программ комплексного развития социальной инфраструктуры</a:t>
            </a:r>
            <a:endParaRPr lang="ru-RU" dirty="0"/>
          </a:p>
        </p:txBody>
      </p:sp>
      <p:sp>
        <p:nvSpPr>
          <p:cNvPr id="111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5B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2" name="ПрямоугольникНиз"/>
          <p:cNvSpPr/>
          <p:nvPr/>
        </p:nvSpPr>
        <p:spPr>
          <a:xfrm>
            <a:off x="0" y="6589526"/>
            <a:ext cx="9647238" cy="7449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5" name="ПрямоугольникНиз"/>
          <p:cNvSpPr/>
          <p:nvPr/>
        </p:nvSpPr>
        <p:spPr>
          <a:xfrm>
            <a:off x="0" y="6655924"/>
            <a:ext cx="1033463" cy="177800"/>
          </a:xfrm>
          <a:prstGeom prst="rect">
            <a:avLst/>
          </a:prstGeom>
          <a:solidFill>
            <a:srgbClr val="326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6" name="ПрямоугольникНиз"/>
          <p:cNvSpPr/>
          <p:nvPr/>
        </p:nvSpPr>
        <p:spPr>
          <a:xfrm>
            <a:off x="1033463" y="6655924"/>
            <a:ext cx="46037" cy="177800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117" name="Дата 3"/>
          <p:cNvSpPr>
            <a:spLocks noGrp="1"/>
          </p:cNvSpPr>
          <p:nvPr>
            <p:ph type="dt" sz="half" idx="10"/>
          </p:nvPr>
        </p:nvSpPr>
        <p:spPr>
          <a:xfrm>
            <a:off x="18469" y="6629401"/>
            <a:ext cx="1009650" cy="211137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66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9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5381204" y="628351"/>
            <a:ext cx="4266034" cy="12104"/>
          </a:xfrm>
          <a:prstGeom prst="line">
            <a:avLst/>
          </a:prstGeom>
          <a:ln w="50800">
            <a:solidFill>
              <a:srgbClr val="E69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Низ"/>
          <p:cNvSpPr/>
          <p:nvPr/>
        </p:nvSpPr>
        <p:spPr>
          <a:xfrm>
            <a:off x="1033463" y="6654177"/>
            <a:ext cx="69196" cy="184147"/>
          </a:xfrm>
          <a:prstGeom prst="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57" name="ПрямоугольникНиз"/>
          <p:cNvSpPr/>
          <p:nvPr/>
        </p:nvSpPr>
        <p:spPr>
          <a:xfrm>
            <a:off x="1096808" y="6654176"/>
            <a:ext cx="69196" cy="184147"/>
          </a:xfrm>
          <a:prstGeom prst="rect">
            <a:avLst/>
          </a:prstGeom>
          <a:solidFill>
            <a:srgbClr val="006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7290925" y="-1040"/>
            <a:ext cx="2348221" cy="1447137"/>
            <a:chOff x="7214359" y="21901"/>
            <a:chExt cx="2367884" cy="1493018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4"/>
            <a:srcRect l="20916" t="19851" r="14943" b="20045"/>
            <a:stretch/>
          </p:blipFill>
          <p:spPr>
            <a:xfrm>
              <a:off x="7238635" y="21901"/>
              <a:ext cx="2343608" cy="1493018"/>
            </a:xfrm>
            <a:prstGeom prst="rect">
              <a:avLst/>
            </a:prstGeom>
          </p:spPr>
        </p:pic>
        <p:sp>
          <p:nvSpPr>
            <p:cNvPr id="67" name="ТекАган"/>
            <p:cNvSpPr txBox="1"/>
            <p:nvPr/>
          </p:nvSpPr>
          <p:spPr>
            <a:xfrm>
              <a:off x="7332968" y="513007"/>
              <a:ext cx="535458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Аган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ТекНовоаганск"/>
            <p:cNvSpPr txBox="1"/>
            <p:nvPr/>
          </p:nvSpPr>
          <p:spPr>
            <a:xfrm>
              <a:off x="7663208" y="381216"/>
              <a:ext cx="702194" cy="19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Новоаганск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ТекЛарьяк"/>
            <p:cNvSpPr txBox="1"/>
            <p:nvPr/>
          </p:nvSpPr>
          <p:spPr>
            <a:xfrm>
              <a:off x="8365402" y="752508"/>
              <a:ext cx="515271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Ларьяк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ТекВаховск"/>
            <p:cNvSpPr txBox="1"/>
            <p:nvPr/>
          </p:nvSpPr>
          <p:spPr>
            <a:xfrm>
              <a:off x="8059654" y="906492"/>
              <a:ext cx="564383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Ваховск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ТекАган"/>
            <p:cNvSpPr txBox="1"/>
            <p:nvPr/>
          </p:nvSpPr>
          <p:spPr>
            <a:xfrm>
              <a:off x="7675576" y="774784"/>
              <a:ext cx="768156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Излучинск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ТекЗайцеваРечка"/>
            <p:cNvSpPr txBox="1"/>
            <p:nvPr/>
          </p:nvSpPr>
          <p:spPr>
            <a:xfrm>
              <a:off x="7332968" y="1073470"/>
              <a:ext cx="64070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Зайцева</a:t>
              </a:r>
              <a:endParaRPr lang="en-US" sz="65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Речка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ТекПокур"/>
            <p:cNvSpPr txBox="1"/>
            <p:nvPr/>
          </p:nvSpPr>
          <p:spPr>
            <a:xfrm>
              <a:off x="7214359" y="921114"/>
              <a:ext cx="448849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err="1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Покур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ТекВата"/>
            <p:cNvSpPr txBox="1"/>
            <p:nvPr/>
          </p:nvSpPr>
          <p:spPr>
            <a:xfrm>
              <a:off x="7415911" y="727898"/>
              <a:ext cx="567652" cy="19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" b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Вата</a:t>
              </a:r>
              <a:endParaRPr lang="ru-RU" sz="6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1" name="Герб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4299" y="33747"/>
              <a:ext cx="530511" cy="705109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770897" y="1410981"/>
            <a:ext cx="8201433" cy="5106759"/>
            <a:chOff x="573462" y="1412030"/>
            <a:chExt cx="8201433" cy="5106759"/>
          </a:xfrm>
        </p:grpSpPr>
        <p:sp>
          <p:nvSpPr>
            <p:cNvPr id="47" name="Text Box 2"/>
            <p:cNvSpPr txBox="1">
              <a:spLocks noChangeArrowheads="1"/>
            </p:cNvSpPr>
            <p:nvPr/>
          </p:nvSpPr>
          <p:spPr bwMode="auto">
            <a:xfrm>
              <a:off x="2706196" y="2942295"/>
              <a:ext cx="6067172" cy="288925"/>
            </a:xfrm>
            <a:prstGeom prst="rect">
              <a:avLst/>
            </a:prstGeom>
            <a:solidFill>
              <a:srgbClr val="3267EA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86377" tIns="43188" rIns="86377" bIns="43188" anchor="ctr"/>
            <a:lstStyle>
              <a:defPPr>
                <a:defRPr lang="ru-RU"/>
              </a:defPPr>
              <a:lvl1pPr>
                <a:defRPr sz="1200">
                  <a:solidFill>
                    <a:schemeClr val="bg1"/>
                  </a:solidFill>
                  <a:latin typeface="Franklin Gothic Book" panose="020B0503020102020204" pitchFamily="34" charset="0"/>
                  <a:cs typeface="Times New Roman" pitchFamily="18" charset="0"/>
                </a:defRPr>
              </a:lvl1pPr>
            </a:lstStyle>
            <a:p>
              <a:pPr>
                <a:defRPr/>
              </a:pP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4. Стоимость реализации и источники финансирования мероприятий</a:t>
              </a:r>
              <a:endParaRPr lang="ru-RU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 Box 2"/>
            <p:cNvSpPr txBox="1">
              <a:spLocks noChangeArrowheads="1"/>
            </p:cNvSpPr>
            <p:nvPr/>
          </p:nvSpPr>
          <p:spPr bwMode="auto">
            <a:xfrm>
              <a:off x="2706196" y="1908199"/>
              <a:ext cx="6067172" cy="287337"/>
            </a:xfrm>
            <a:prstGeom prst="rect">
              <a:avLst/>
            </a:prstGeom>
            <a:solidFill>
              <a:srgbClr val="3267EA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86377" tIns="43188" rIns="86377" bIns="43188" anchor="ctr"/>
            <a:lstStyle>
              <a:defPPr>
                <a:defRPr lang="ru-RU"/>
              </a:defPPr>
              <a:lvl1pPr>
                <a:defRPr sz="1200">
                  <a:solidFill>
                    <a:schemeClr val="bg1"/>
                  </a:solidFill>
                  <a:latin typeface="Franklin Gothic Book" panose="020B0503020102020204" pitchFamily="34" charset="0"/>
                  <a:cs typeface="Times New Roman" pitchFamily="18" charset="0"/>
                </a:defRPr>
              </a:lvl1pPr>
            </a:lstStyle>
            <a:p>
              <a:pPr>
                <a:defRPr/>
              </a:pP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 Паспорт программы</a:t>
              </a:r>
              <a:endParaRPr lang="ru-RU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 Box 2"/>
            <p:cNvSpPr txBox="1">
              <a:spLocks noChangeArrowheads="1"/>
            </p:cNvSpPr>
            <p:nvPr/>
          </p:nvSpPr>
          <p:spPr bwMode="auto">
            <a:xfrm>
              <a:off x="2706196" y="2602991"/>
              <a:ext cx="6067172" cy="287337"/>
            </a:xfrm>
            <a:prstGeom prst="rect">
              <a:avLst/>
            </a:prstGeom>
            <a:solidFill>
              <a:srgbClr val="3267EA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86377" tIns="43188" rIns="86377" bIns="43188" anchor="ctr"/>
            <a:lstStyle>
              <a:defPPr>
                <a:defRPr lang="ru-RU"/>
              </a:defPPr>
              <a:lvl1pPr>
                <a:defRPr sz="1200">
                  <a:solidFill>
                    <a:schemeClr val="bg1"/>
                  </a:solidFill>
                  <a:latin typeface="Franklin Gothic Book" panose="020B0503020102020204" pitchFamily="34" charset="0"/>
                  <a:cs typeface="Times New Roman" pitchFamily="18" charset="0"/>
                </a:defRPr>
              </a:lvl1pPr>
            </a:lstStyle>
            <a:p>
              <a:pPr>
                <a:defRPr/>
              </a:pP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3. Мероприятия по развитию сети объектов социальной инфраструктуры</a:t>
              </a:r>
              <a:endParaRPr lang="ru-RU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 Box 2"/>
            <p:cNvSpPr txBox="1">
              <a:spLocks noChangeArrowheads="1"/>
            </p:cNvSpPr>
            <p:nvPr/>
          </p:nvSpPr>
          <p:spPr bwMode="auto">
            <a:xfrm>
              <a:off x="2706196" y="4986860"/>
              <a:ext cx="6068699" cy="1531929"/>
            </a:xfrm>
            <a:prstGeom prst="rect">
              <a:avLst/>
            </a:prstGeom>
            <a:solidFill>
              <a:srgbClr val="3267EA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86377" tIns="43188" rIns="86377" bIns="43188" anchor="ctr"/>
            <a:lstStyle>
              <a:defPPr>
                <a:defRPr lang="ru-RU"/>
              </a:defPPr>
              <a:lvl1pPr>
                <a:defRPr sz="1200">
                  <a:solidFill>
                    <a:schemeClr val="bg1"/>
                  </a:solidFill>
                  <a:latin typeface="Franklin Gothic Book" panose="020B0503020102020204" pitchFamily="34" charset="0"/>
                  <a:cs typeface="Times New Roman" pitchFamily="18" charset="0"/>
                </a:defRPr>
              </a:lvl1pPr>
            </a:lstStyle>
            <a:p>
              <a:pPr>
                <a:defRPr/>
              </a:pP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Карты (схемы) размещения объектов социальной инфраструктуры и их доступности:</a:t>
              </a:r>
              <a:endParaRPr lang="en-US" sz="13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Tx/>
                <a:buChar char="-"/>
                <a:defRPr/>
              </a:pP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местоположение объектов социальной инфраструктуры;</a:t>
              </a:r>
            </a:p>
            <a:p>
              <a:pPr marL="171450" indent="-171450">
                <a:buFontTx/>
                <a:buChar char="-"/>
                <a:defRPr/>
              </a:pPr>
              <a:r>
                <a:rPr lang="ru-RU" sz="1300" dirty="0"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араметры объектов социальной инфраструктуры;</a:t>
              </a:r>
            </a:p>
            <a:p>
              <a:pPr marL="171450" indent="-171450">
                <a:buFontTx/>
                <a:buChar char="-"/>
                <a:defRPr/>
              </a:pP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территориальная доступность объектов социальной инфраструктуры;</a:t>
              </a:r>
            </a:p>
            <a:p>
              <a:pPr marL="171450" indent="-171450">
                <a:buFontTx/>
                <a:buChar char="-"/>
                <a:defRPr/>
              </a:pP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сроки реализации мероприятий по строительству объектов социальной инфраструктуры.  </a:t>
              </a:r>
              <a:endParaRPr lang="ru-RU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 Box 2"/>
            <p:cNvSpPr txBox="1">
              <a:spLocks noChangeArrowheads="1"/>
            </p:cNvSpPr>
            <p:nvPr/>
          </p:nvSpPr>
          <p:spPr bwMode="auto">
            <a:xfrm>
              <a:off x="2706196" y="2255595"/>
              <a:ext cx="6067172" cy="287337"/>
            </a:xfrm>
            <a:prstGeom prst="rect">
              <a:avLst/>
            </a:prstGeom>
            <a:solidFill>
              <a:srgbClr val="3267EA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86377" tIns="43188" rIns="86377" bIns="43188" anchor="ctr"/>
            <a:lstStyle>
              <a:defPPr>
                <a:defRPr lang="ru-RU"/>
              </a:defPPr>
              <a:lvl1pPr>
                <a:defRPr sz="1200">
                  <a:solidFill>
                    <a:schemeClr val="bg1"/>
                  </a:solidFill>
                  <a:latin typeface="Franklin Gothic Book" panose="020B0503020102020204" pitchFamily="34" charset="0"/>
                  <a:cs typeface="Times New Roman" pitchFamily="18" charset="0"/>
                </a:defRPr>
              </a:lvl1pPr>
            </a:lstStyle>
            <a:p>
              <a:pPr>
                <a:defRPr/>
              </a:pP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 Характеристика существующего состояния социальной инфраструктуры</a:t>
              </a:r>
              <a:endParaRPr lang="ru-RU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9" name="План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97" y="4990664"/>
              <a:ext cx="1531585" cy="1524006"/>
            </a:xfrm>
            <a:prstGeom prst="rect">
              <a:avLst/>
            </a:prstGeom>
            <a:ln w="25400">
              <a:solidFill>
                <a:srgbClr val="E69614"/>
              </a:solidFill>
            </a:ln>
          </p:spPr>
        </p:pic>
        <p:sp>
          <p:nvSpPr>
            <p:cNvPr id="84" name="Text Box 2"/>
            <p:cNvSpPr txBox="1">
              <a:spLocks noChangeArrowheads="1"/>
            </p:cNvSpPr>
            <p:nvPr/>
          </p:nvSpPr>
          <p:spPr bwMode="auto">
            <a:xfrm>
              <a:off x="2706196" y="3296478"/>
              <a:ext cx="6067172" cy="288925"/>
            </a:xfrm>
            <a:prstGeom prst="rect">
              <a:avLst/>
            </a:prstGeom>
            <a:solidFill>
              <a:srgbClr val="3267EA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86377" tIns="43188" rIns="86377" bIns="43188" anchor="ctr"/>
            <a:lstStyle>
              <a:defPPr>
                <a:defRPr lang="ru-RU"/>
              </a:defPPr>
              <a:lvl1pPr>
                <a:defRPr sz="1200">
                  <a:solidFill>
                    <a:schemeClr val="bg1"/>
                  </a:solidFill>
                  <a:latin typeface="Franklin Gothic Book" panose="020B0503020102020204" pitchFamily="34" charset="0"/>
                  <a:cs typeface="Times New Roman" pitchFamily="18" charset="0"/>
                </a:defRPr>
              </a:lvl1pPr>
            </a:lstStyle>
            <a:p>
              <a:pPr>
                <a:defRPr/>
              </a:pP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5. Целевые индикаторы программы</a:t>
              </a:r>
              <a:endParaRPr lang="ru-RU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 Box 2"/>
            <p:cNvSpPr txBox="1">
              <a:spLocks noChangeArrowheads="1"/>
            </p:cNvSpPr>
            <p:nvPr/>
          </p:nvSpPr>
          <p:spPr bwMode="auto">
            <a:xfrm>
              <a:off x="2706196" y="3629885"/>
              <a:ext cx="6067172" cy="288925"/>
            </a:xfrm>
            <a:prstGeom prst="rect">
              <a:avLst/>
            </a:prstGeom>
            <a:solidFill>
              <a:srgbClr val="3267EA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86377" tIns="43188" rIns="86377" bIns="43188" anchor="ctr"/>
            <a:lstStyle>
              <a:defPPr>
                <a:defRPr lang="ru-RU"/>
              </a:defPPr>
              <a:lvl1pPr>
                <a:defRPr sz="1200">
                  <a:solidFill>
                    <a:schemeClr val="bg1"/>
                  </a:solidFill>
                  <a:latin typeface="Franklin Gothic Book" panose="020B0503020102020204" pitchFamily="34" charset="0"/>
                  <a:cs typeface="Times New Roman" pitchFamily="18" charset="0"/>
                </a:defRPr>
              </a:lvl1pPr>
            </a:lstStyle>
            <a:p>
              <a:pPr>
                <a:defRPr/>
              </a:pPr>
              <a:r>
                <a:rPr lang="en-US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Оценка эффективности мероприятий программы</a:t>
              </a:r>
              <a:endParaRPr lang="ru-RU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 Box 2"/>
            <p:cNvSpPr txBox="1">
              <a:spLocks noChangeArrowheads="1"/>
            </p:cNvSpPr>
            <p:nvPr/>
          </p:nvSpPr>
          <p:spPr bwMode="auto">
            <a:xfrm>
              <a:off x="2706196" y="3968057"/>
              <a:ext cx="6067172" cy="428557"/>
            </a:xfrm>
            <a:prstGeom prst="rect">
              <a:avLst/>
            </a:prstGeom>
            <a:solidFill>
              <a:srgbClr val="3267EA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86377" tIns="43188" rIns="86377" bIns="43188" anchor="ctr"/>
            <a:lstStyle>
              <a:defPPr>
                <a:defRPr lang="ru-RU"/>
              </a:defPPr>
              <a:lvl1pPr>
                <a:defRPr sz="1200">
                  <a:solidFill>
                    <a:schemeClr val="bg1"/>
                  </a:solidFill>
                  <a:latin typeface="Franklin Gothic Book" panose="020B0503020102020204" pitchFamily="34" charset="0"/>
                  <a:cs typeface="Times New Roman" pitchFamily="18" charset="0"/>
                </a:defRPr>
              </a:lvl1pPr>
            </a:lstStyle>
            <a:p>
              <a:pPr>
                <a:defRPr/>
              </a:pPr>
              <a:r>
                <a:rPr lang="en-US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Предложения по совершенствованию нормативно-правового и информационного обеспечения развития социальной инфраструктуры</a:t>
              </a:r>
              <a:endParaRPr lang="ru-RU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0" name="Рисунок 99"/>
            <p:cNvPicPr>
              <a:picLocks noChangeAspect="1"/>
            </p:cNvPicPr>
            <p:nvPr/>
          </p:nvPicPr>
          <p:blipFill rotWithShape="1">
            <a:blip r:embed="rId7"/>
            <a:srcRect l="21925" t="21196" r="65096" b="8878"/>
            <a:stretch/>
          </p:blipFill>
          <p:spPr>
            <a:xfrm>
              <a:off x="616297" y="1907738"/>
              <a:ext cx="1529411" cy="2317353"/>
            </a:xfrm>
            <a:prstGeom prst="rect">
              <a:avLst/>
            </a:prstGeom>
          </p:spPr>
        </p:pic>
        <p:sp>
          <p:nvSpPr>
            <p:cNvPr id="82" name="Прямоугольник 12"/>
            <p:cNvSpPr>
              <a:spLocks noChangeArrowheads="1"/>
            </p:cNvSpPr>
            <p:nvPr/>
          </p:nvSpPr>
          <p:spPr bwMode="auto">
            <a:xfrm flipH="1">
              <a:off x="573462" y="1412030"/>
              <a:ext cx="8199905" cy="421127"/>
            </a:xfrm>
            <a:prstGeom prst="homePlate">
              <a:avLst>
                <a:gd name="adj" fmla="val 0"/>
              </a:avLst>
            </a:prstGeom>
            <a:gradFill rotWithShape="1">
              <a:gsLst>
                <a:gs pos="0">
                  <a:srgbClr val="FFA63B"/>
                </a:gs>
                <a:gs pos="56000">
                  <a:srgbClr val="FFD46E">
                    <a:alpha val="77599"/>
                  </a:srgbClr>
                </a:gs>
                <a:gs pos="100000">
                  <a:srgbClr val="FFE7AB"/>
                </a:gs>
              </a:gsLst>
              <a:lin ang="0"/>
            </a:gradFill>
            <a:ln>
              <a:noFill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1600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3267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ru-RU" sz="1400" b="1" dirty="0">
                  <a:solidFill>
                    <a:srgbClr val="3267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ТЕКСТОВЫЕ МАТЕРИАЛЫ </a:t>
              </a:r>
            </a:p>
          </p:txBody>
        </p:sp>
        <p:sp>
          <p:nvSpPr>
            <p:cNvPr id="83" name="Прямоугольник 12"/>
            <p:cNvSpPr>
              <a:spLocks noChangeArrowheads="1"/>
            </p:cNvSpPr>
            <p:nvPr/>
          </p:nvSpPr>
          <p:spPr bwMode="auto">
            <a:xfrm flipH="1">
              <a:off x="573462" y="4471195"/>
              <a:ext cx="8199905" cy="421127"/>
            </a:xfrm>
            <a:prstGeom prst="homePlate">
              <a:avLst>
                <a:gd name="adj" fmla="val 0"/>
              </a:avLst>
            </a:prstGeom>
            <a:gradFill rotWithShape="1">
              <a:gsLst>
                <a:gs pos="0">
                  <a:srgbClr val="FFA63B"/>
                </a:gs>
                <a:gs pos="56000">
                  <a:srgbClr val="FFD46E">
                    <a:alpha val="77599"/>
                  </a:srgbClr>
                </a:gs>
                <a:gs pos="100000">
                  <a:srgbClr val="FFE7AB"/>
                </a:gs>
              </a:gsLst>
              <a:lin ang="0"/>
            </a:gradFill>
            <a:ln>
              <a:noFill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1600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3267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r>
                <a:rPr lang="ru-RU" sz="1400" b="1" dirty="0">
                  <a:solidFill>
                    <a:srgbClr val="3267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ГРАФИЧЕСКИЕ </a:t>
              </a:r>
              <a:r>
                <a:rPr lang="ru-RU" sz="1400" b="1" dirty="0" smtClean="0">
                  <a:solidFill>
                    <a:srgbClr val="3267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МАТЕРИАЛЫ</a:t>
              </a:r>
              <a:endParaRPr lang="ru-RU" sz="1400" b="1" dirty="0">
                <a:solidFill>
                  <a:srgbClr val="3267E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5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иний">
    <a:dk1>
      <a:srgbClr val="00007D"/>
    </a:dk1>
    <a:lt1>
      <a:srgbClr val="FFFFFF"/>
    </a:lt1>
    <a:dk2>
      <a:srgbClr val="00007D"/>
    </a:dk2>
    <a:lt2>
      <a:srgbClr val="808080"/>
    </a:lt2>
    <a:accent1>
      <a:srgbClr val="99CCFF"/>
    </a:accent1>
    <a:accent2>
      <a:srgbClr val="CCCCFF"/>
    </a:accent2>
    <a:accent3>
      <a:srgbClr val="FFFFFF"/>
    </a:accent3>
    <a:accent4>
      <a:srgbClr val="00006A"/>
    </a:accent4>
    <a:accent5>
      <a:srgbClr val="CAE2FF"/>
    </a:accent5>
    <a:accent6>
      <a:srgbClr val="B9B9E7"/>
    </a:accent6>
    <a:hlink>
      <a:srgbClr val="3333CC"/>
    </a:hlink>
    <a:folHlink>
      <a:srgbClr val="AF67FF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12193</TotalTime>
  <Words>2149</Words>
  <Application>Microsoft Office PowerPoint</Application>
  <PresentationFormat>Произвольный</PresentationFormat>
  <Paragraphs>502</Paragraphs>
  <Slides>23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Gungsuh</vt:lpstr>
      <vt:lpstr>Arial</vt:lpstr>
      <vt:lpstr>Calibri</vt:lpstr>
      <vt:lpstr>Calibri Light</vt:lpstr>
      <vt:lpstr>Franklin Gothic Book</vt:lpstr>
      <vt:lpstr>Tahoma</vt:lpstr>
      <vt:lpstr>Times New Roman</vt:lpstr>
      <vt:lpstr>Wingdings</vt:lpstr>
      <vt:lpstr>Wingdings 3</vt:lpstr>
      <vt:lpstr>Тема1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Grad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Бердников Сергей Михайлович</dc:creator>
  <cp:lastModifiedBy>Шефер Евгения Константиновна</cp:lastModifiedBy>
  <cp:revision>794</cp:revision>
  <dcterms:created xsi:type="dcterms:W3CDTF">2016-06-01T10:29:49Z</dcterms:created>
  <dcterms:modified xsi:type="dcterms:W3CDTF">2016-07-06T08:07:23Z</dcterms:modified>
</cp:coreProperties>
</file>