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576" r:id="rId2"/>
    <p:sldId id="461" r:id="rId3"/>
    <p:sldId id="614" r:id="rId4"/>
    <p:sldId id="615" r:id="rId5"/>
    <p:sldId id="453" r:id="rId6"/>
    <p:sldId id="451" r:id="rId7"/>
    <p:sldId id="592" r:id="rId8"/>
    <p:sldId id="610" r:id="rId9"/>
    <p:sldId id="591" r:id="rId10"/>
    <p:sldId id="612" r:id="rId11"/>
    <p:sldId id="613" r:id="rId12"/>
    <p:sldId id="616" r:id="rId13"/>
    <p:sldId id="617" r:id="rId14"/>
    <p:sldId id="595" r:id="rId15"/>
    <p:sldId id="596" r:id="rId16"/>
    <p:sldId id="618" r:id="rId17"/>
    <p:sldId id="619" r:id="rId18"/>
    <p:sldId id="621" r:id="rId19"/>
    <p:sldId id="593" r:id="rId20"/>
    <p:sldId id="622" r:id="rId21"/>
    <p:sldId id="607" r:id="rId22"/>
  </p:sldIdLst>
  <p:sldSz cx="9647238" cy="6840538"/>
  <p:notesSz cx="6797675" cy="9926638"/>
  <p:defaultTextStyle>
    <a:defPPr>
      <a:defRPr lang="ru-RU"/>
    </a:defPPr>
    <a:lvl1pPr marL="0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1pPr>
    <a:lvl2pPr marL="395707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2pPr>
    <a:lvl3pPr marL="791413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3pPr>
    <a:lvl4pPr marL="1187120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4pPr>
    <a:lvl5pPr marL="1582826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5pPr>
    <a:lvl6pPr marL="1978533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6pPr>
    <a:lvl7pPr marL="2374240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7pPr>
    <a:lvl8pPr marL="2769946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8pPr>
    <a:lvl9pPr marL="3165653" algn="l" defTabSz="791413" rtl="0" eaLnBrk="1" latinLnBrk="0" hangingPunct="1">
      <a:defRPr sz="15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0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610"/>
    <a:srgbClr val="455032"/>
    <a:srgbClr val="495743"/>
    <a:srgbClr val="0033CC"/>
    <a:srgbClr val="517EED"/>
    <a:srgbClr val="003399"/>
    <a:srgbClr val="E69614"/>
    <a:srgbClr val="3267EA"/>
    <a:srgbClr val="00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76" y="-114"/>
      </p:cViewPr>
      <p:guideLst>
        <p:guide orient="horz" pos="2154"/>
        <p:guide pos="3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51;&#1072;&#1088;&#1080;&#1089;&#1072;\Desktop\&#1052;&#1054;&#1048;%20&#1044;&#1054;&#1050;&#1059;&#1052;&#1045;&#1053;&#1058;&#1067;%20&#1054;&#1069;\&#1055;&#1056;&#1054;&#1043;&#1053;&#1054;&#1047;%20&#1057;&#1086;&#1094;&#1080;&#1072;&#1083;&#1100;&#1085;&#1086;-&#1101;&#1082;&#1086;&#1085;&#1086;&#1084;&#1080;&#1095;&#1077;&#1089;&#1082;&#1086;&#1075;&#1086;%20&#1088;&#1072;&#1079;&#1074;&#1080;&#1090;&#1080;&#1103;\&#1055;&#1088;&#1086;&#1075;&#1085;&#1086;&#1079;%202024%20-%202026\2&#1055;%20&#1055;&#1086;&#1089;&#1077;&#1083;&#1077;&#1085;&#1080;&#1103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495743"/>
                </a:solidFill>
              </a:defRPr>
            </a:pPr>
            <a:r>
              <a:rPr lang="ru-RU" sz="1200" dirty="0">
                <a:solidFill>
                  <a:srgbClr val="495743"/>
                </a:solidFill>
                <a:latin typeface="Times New Roman" pitchFamily="18" charset="0"/>
                <a:cs typeface="Times New Roman" pitchFamily="18" charset="0"/>
              </a:rPr>
              <a:t>Структура занятых в экономике по видам деятельности</a:t>
            </a:r>
            <a:r>
              <a:rPr lang="ru-RU" sz="1200" baseline="0" dirty="0">
                <a:solidFill>
                  <a:srgbClr val="49574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baseline="0" dirty="0" smtClean="0">
              <a:solidFill>
                <a:srgbClr val="49574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>
                <a:solidFill>
                  <a:srgbClr val="495743"/>
                </a:solidFill>
              </a:defRPr>
            </a:pPr>
            <a:r>
              <a:rPr lang="ru-RU" sz="1200" baseline="0" dirty="0" smtClean="0">
                <a:solidFill>
                  <a:srgbClr val="495743"/>
                </a:solidFill>
                <a:latin typeface="Times New Roman" pitchFamily="18" charset="0"/>
                <a:cs typeface="Times New Roman" pitchFamily="18" charset="0"/>
              </a:rPr>
              <a:t>на   </a:t>
            </a:r>
            <a:r>
              <a:rPr lang="ru-RU" sz="1200" baseline="0" dirty="0">
                <a:solidFill>
                  <a:srgbClr val="495743"/>
                </a:solidFill>
                <a:latin typeface="Times New Roman" pitchFamily="18" charset="0"/>
                <a:cs typeface="Times New Roman" pitchFamily="18" charset="0"/>
              </a:rPr>
              <a:t>01.01.2023</a:t>
            </a:r>
            <a:endParaRPr lang="ru-RU" sz="1200" dirty="0">
              <a:solidFill>
                <a:srgbClr val="495743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451250244696589"/>
          <c:y val="1.5544497450791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316778674585369E-2"/>
          <c:y val="0.21081540129921736"/>
          <c:w val="0.32019147400188291"/>
          <c:h val="0.56169650601750953"/>
        </c:manualLayout>
      </c:layout>
      <c:doughnutChart>
        <c:varyColors val="1"/>
        <c:ser>
          <c:idx val="0"/>
          <c:order val="0"/>
          <c:dPt>
            <c:idx val="5"/>
            <c:bubble3D val="0"/>
            <c:spPr>
              <a:scene3d>
                <a:camera prst="orthographicFront"/>
                <a:lightRig rig="threePt" dir="t">
                  <a:rot lat="0" lon="0" rev="24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DF-4F5C-9301-61C6AE35BEB7}"/>
              </c:ext>
            </c:extLst>
          </c:dPt>
          <c:dLbls>
            <c:txPr>
              <a:bodyPr rot="60000"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'Структура зан. в эконом.'!$B$2:$K$2</c:f>
              <c:strCache>
                <c:ptCount val="10"/>
                <c:pt idx="0">
                  <c:v>Добыча полезных ископаемых</c:v>
                </c:pt>
                <c:pt idx="1">
                  <c:v>Обеспечение электрической энергией, газом и паром; кондиционирование воздуха</c:v>
                </c:pt>
                <c:pt idx="2">
                  <c:v>Торговля</c:v>
                </c:pt>
                <c:pt idx="3">
                  <c:v>Транспортировка и хранение</c:v>
                </c:pt>
                <c:pt idx="4">
                  <c:v>Строительство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Деятельность в области культуры, спорта, организации досуга и развлечений</c:v>
                </c:pt>
                <c:pt idx="8">
                  <c:v>Государственное управление</c:v>
                </c:pt>
                <c:pt idx="9">
                  <c:v>Прочие</c:v>
                </c:pt>
              </c:strCache>
            </c:strRef>
          </c:cat>
          <c:val>
            <c:numRef>
              <c:f>'Структура зан. в эконом.'!$B$3:$K$3</c:f>
              <c:numCache>
                <c:formatCode>General</c:formatCode>
                <c:ptCount val="10"/>
                <c:pt idx="0">
                  <c:v>1952</c:v>
                </c:pt>
                <c:pt idx="1">
                  <c:v>159</c:v>
                </c:pt>
                <c:pt idx="2">
                  <c:v>145</c:v>
                </c:pt>
                <c:pt idx="3">
                  <c:v>130</c:v>
                </c:pt>
                <c:pt idx="4">
                  <c:v>25</c:v>
                </c:pt>
                <c:pt idx="5">
                  <c:v>416</c:v>
                </c:pt>
                <c:pt idx="6">
                  <c:v>245</c:v>
                </c:pt>
                <c:pt idx="7">
                  <c:v>148</c:v>
                </c:pt>
                <c:pt idx="8">
                  <c:v>25</c:v>
                </c:pt>
                <c:pt idx="9">
                  <c:v>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7DF-4F5C-9301-61C6AE35BE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5"/>
        <c:holeSize val="50"/>
      </c:doughnutChart>
      <c:spPr>
        <a:noFill/>
        <a:ln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43672223653920966"/>
          <c:y val="0.14322037181477651"/>
          <c:w val="0.51200143106942819"/>
          <c:h val="0.81754632980472575"/>
        </c:manualLayout>
      </c:layout>
      <c:overlay val="0"/>
      <c:txPr>
        <a:bodyPr/>
        <a:lstStyle/>
        <a:p>
          <a:pPr>
            <a:defRPr sz="1200" b="1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>
        <a:rot lat="0" lon="0" rev="3000000"/>
      </a:lightRig>
    </a:scene3d>
    <a:sp3d>
      <a:bevelT w="88900"/>
    </a:sp3d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8FCD5-EA21-4B8B-8340-C6467DC86CD9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1EF468-B57E-4051-BE31-D1F0F834BB03}">
      <dgm:prSet phldrT="[Текст]"/>
      <dgm:spPr/>
      <dgm:t>
        <a:bodyPr/>
        <a:lstStyle/>
        <a:p>
          <a:r>
            <a:rPr lang="ru-RU" dirty="0" smtClean="0"/>
            <a:t>Жилищно-коммунальный комплекс</a:t>
          </a:r>
          <a:endParaRPr lang="ru-RU" dirty="0"/>
        </a:p>
      </dgm:t>
    </dgm:pt>
    <dgm:pt modelId="{0B39A69D-15BE-4346-B756-6EB73A506257}" type="parTrans" cxnId="{8CF3B9F0-C7D1-43B8-901D-B0F952F74ECA}">
      <dgm:prSet/>
      <dgm:spPr/>
      <dgm:t>
        <a:bodyPr/>
        <a:lstStyle/>
        <a:p>
          <a:endParaRPr lang="ru-RU"/>
        </a:p>
      </dgm:t>
    </dgm:pt>
    <dgm:pt modelId="{A61DBBA5-4C60-4EDA-9719-2CC9493AD871}" type="sibTrans" cxnId="{8CF3B9F0-C7D1-43B8-901D-B0F952F74ECA}">
      <dgm:prSet/>
      <dgm:spPr/>
      <dgm:t>
        <a:bodyPr/>
        <a:lstStyle/>
        <a:p>
          <a:endParaRPr lang="ru-RU"/>
        </a:p>
      </dgm:t>
    </dgm:pt>
    <dgm:pt modelId="{1683A699-0DCF-4D1E-A22C-74D871D2A126}">
      <dgm:prSet phldrT="[Текст]"/>
      <dgm:spPr/>
      <dgm:t>
        <a:bodyPr/>
        <a:lstStyle/>
        <a:p>
          <a:r>
            <a:rPr lang="ru-RU" dirty="0" smtClean="0"/>
            <a:t>Развитие туристических направлений</a:t>
          </a:r>
          <a:endParaRPr lang="ru-RU" dirty="0"/>
        </a:p>
      </dgm:t>
    </dgm:pt>
    <dgm:pt modelId="{DCD364F1-1703-4EC1-967F-51B637223E2C}" type="parTrans" cxnId="{33ED1165-8160-47AA-AB19-0BA55C0DCC59}">
      <dgm:prSet/>
      <dgm:spPr/>
      <dgm:t>
        <a:bodyPr/>
        <a:lstStyle/>
        <a:p>
          <a:endParaRPr lang="ru-RU"/>
        </a:p>
      </dgm:t>
    </dgm:pt>
    <dgm:pt modelId="{B04C243D-67C2-4B61-BEA7-7C80EDB1AE5A}" type="sibTrans" cxnId="{33ED1165-8160-47AA-AB19-0BA55C0DCC59}">
      <dgm:prSet/>
      <dgm:spPr/>
      <dgm:t>
        <a:bodyPr/>
        <a:lstStyle/>
        <a:p>
          <a:endParaRPr lang="ru-RU"/>
        </a:p>
      </dgm:t>
    </dgm:pt>
    <dgm:pt modelId="{3EE4364B-2C97-4B0B-BEE4-C7B7C97FDF8D}">
      <dgm:prSet phldrT="[Текст]"/>
      <dgm:spPr/>
      <dgm:t>
        <a:bodyPr/>
        <a:lstStyle/>
        <a:p>
          <a:r>
            <a:rPr lang="ru-RU" dirty="0" smtClean="0"/>
            <a:t>Модернизация тепло- и энергосистемы</a:t>
          </a:r>
          <a:endParaRPr lang="ru-RU" dirty="0"/>
        </a:p>
      </dgm:t>
    </dgm:pt>
    <dgm:pt modelId="{11638299-1AC3-4C93-B977-936D8F51BFBF}" type="parTrans" cxnId="{5064890A-C427-474F-8944-530BBC5E650F}">
      <dgm:prSet/>
      <dgm:spPr/>
      <dgm:t>
        <a:bodyPr/>
        <a:lstStyle/>
        <a:p>
          <a:endParaRPr lang="ru-RU"/>
        </a:p>
      </dgm:t>
    </dgm:pt>
    <dgm:pt modelId="{973EFA32-A032-40E0-A233-0CD021CA13B4}" type="sibTrans" cxnId="{5064890A-C427-474F-8944-530BBC5E650F}">
      <dgm:prSet/>
      <dgm:spPr/>
      <dgm:t>
        <a:bodyPr/>
        <a:lstStyle/>
        <a:p>
          <a:endParaRPr lang="ru-RU"/>
        </a:p>
      </dgm:t>
    </dgm:pt>
    <dgm:pt modelId="{F5B3F85E-AD4B-4EAB-9A88-BEBF6548B432}">
      <dgm:prSet/>
      <dgm:spPr/>
      <dgm:t>
        <a:bodyPr/>
        <a:lstStyle/>
        <a:p>
          <a:r>
            <a:rPr lang="ru-RU" dirty="0" smtClean="0"/>
            <a:t>Производство продуктов питания</a:t>
          </a:r>
          <a:endParaRPr lang="ru-RU" dirty="0"/>
        </a:p>
      </dgm:t>
    </dgm:pt>
    <dgm:pt modelId="{1D00A0B4-291E-4934-889D-82F3AC2097EE}" type="parTrans" cxnId="{01BC4AFF-FFBF-4058-9689-D035D09F5A29}">
      <dgm:prSet/>
      <dgm:spPr/>
      <dgm:t>
        <a:bodyPr/>
        <a:lstStyle/>
        <a:p>
          <a:endParaRPr lang="ru-RU"/>
        </a:p>
      </dgm:t>
    </dgm:pt>
    <dgm:pt modelId="{BB5E79BD-8855-4EE2-8724-FDA302451297}" type="sibTrans" cxnId="{01BC4AFF-FFBF-4058-9689-D035D09F5A29}">
      <dgm:prSet/>
      <dgm:spPr/>
      <dgm:t>
        <a:bodyPr/>
        <a:lstStyle/>
        <a:p>
          <a:endParaRPr lang="ru-RU"/>
        </a:p>
      </dgm:t>
    </dgm:pt>
    <dgm:pt modelId="{D0078381-0869-433C-8673-4329F354190D}">
      <dgm:prSet/>
      <dgm:spPr/>
      <dgm:t>
        <a:bodyPr/>
        <a:lstStyle/>
        <a:p>
          <a:r>
            <a:rPr lang="ru-RU" dirty="0" smtClean="0"/>
            <a:t>Объекты инфраструктуры</a:t>
          </a:r>
          <a:endParaRPr lang="ru-RU" dirty="0"/>
        </a:p>
      </dgm:t>
    </dgm:pt>
    <dgm:pt modelId="{838CE764-3984-41BD-A3FD-39121FCCED3C}" type="parTrans" cxnId="{21BE902D-FED5-4494-AE5A-48C340C83E8D}">
      <dgm:prSet/>
      <dgm:spPr/>
      <dgm:t>
        <a:bodyPr/>
        <a:lstStyle/>
        <a:p>
          <a:endParaRPr lang="ru-RU"/>
        </a:p>
      </dgm:t>
    </dgm:pt>
    <dgm:pt modelId="{21BF705D-E226-4A9A-A3F3-9B75D8E16576}" type="sibTrans" cxnId="{21BE902D-FED5-4494-AE5A-48C340C83E8D}">
      <dgm:prSet/>
      <dgm:spPr/>
      <dgm:t>
        <a:bodyPr/>
        <a:lstStyle/>
        <a:p>
          <a:endParaRPr lang="ru-RU"/>
        </a:p>
      </dgm:t>
    </dgm:pt>
    <dgm:pt modelId="{009D14F9-C2AC-4526-857B-C4D67F60DFB1}" type="pres">
      <dgm:prSet presAssocID="{1778FCD5-EA21-4B8B-8340-C6467DC86C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F46EC-6842-48CA-AC37-0F2257258541}" type="pres">
      <dgm:prSet presAssocID="{5A1EF468-B57E-4051-BE31-D1F0F834BB03}" presName="parentLin" presStyleCnt="0"/>
      <dgm:spPr/>
    </dgm:pt>
    <dgm:pt modelId="{C3202074-ECCF-45B1-8EB0-294D9F8FC028}" type="pres">
      <dgm:prSet presAssocID="{5A1EF468-B57E-4051-BE31-D1F0F834BB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B623622-E5DF-4F31-AE27-632E684FE1F8}" type="pres">
      <dgm:prSet presAssocID="{5A1EF468-B57E-4051-BE31-D1F0F834BB03}" presName="parentText" presStyleLbl="node1" presStyleIdx="0" presStyleCnt="5" custLinFactNeighborX="6770" custLinFactNeighborY="709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943843D-BBF6-4E86-9B66-67D757DE880B}" type="pres">
      <dgm:prSet presAssocID="{5A1EF468-B57E-4051-BE31-D1F0F834BB03}" presName="negativeSpace" presStyleCnt="0"/>
      <dgm:spPr/>
    </dgm:pt>
    <dgm:pt modelId="{485DD480-83A4-4178-8720-D94D9320CEC3}" type="pres">
      <dgm:prSet presAssocID="{5A1EF468-B57E-4051-BE31-D1F0F834BB03}" presName="childText" presStyleLbl="conFgAcc1" presStyleIdx="0" presStyleCnt="5" custLinFactNeighborX="-117" custLinFactNeighborY="-47432">
        <dgm:presLayoutVars>
          <dgm:bulletEnabled val="1"/>
        </dgm:presLayoutVars>
      </dgm:prSet>
      <dgm:spPr/>
    </dgm:pt>
    <dgm:pt modelId="{D0247E6B-07FA-40FC-80E8-AAF27E2B11F3}" type="pres">
      <dgm:prSet presAssocID="{A61DBBA5-4C60-4EDA-9719-2CC9493AD871}" presName="spaceBetweenRectangles" presStyleCnt="0"/>
      <dgm:spPr/>
    </dgm:pt>
    <dgm:pt modelId="{C9C49185-8AEA-48D4-AA23-6064F76D0459}" type="pres">
      <dgm:prSet presAssocID="{D0078381-0869-433C-8673-4329F354190D}" presName="parentLin" presStyleCnt="0"/>
      <dgm:spPr/>
    </dgm:pt>
    <dgm:pt modelId="{9763542B-553E-485E-B66C-1B7335BCFB30}" type="pres">
      <dgm:prSet presAssocID="{D0078381-0869-433C-8673-4329F35419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F75E34B-800F-4FCF-AF8B-E3F277B4123C}" type="pres">
      <dgm:prSet presAssocID="{D0078381-0869-433C-8673-4329F354190D}" presName="parentText" presStyleLbl="node1" presStyleIdx="1" presStyleCnt="5" custScaleX="10373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78302CC-8874-4D4A-8A9D-2E91144791B5}" type="pres">
      <dgm:prSet presAssocID="{D0078381-0869-433C-8673-4329F354190D}" presName="negativeSpace" presStyleCnt="0"/>
      <dgm:spPr/>
    </dgm:pt>
    <dgm:pt modelId="{341590D7-EF7C-4FAA-8562-DD3A062FCCB0}" type="pres">
      <dgm:prSet presAssocID="{D0078381-0869-433C-8673-4329F354190D}" presName="childText" presStyleLbl="conFgAcc1" presStyleIdx="1" presStyleCnt="5">
        <dgm:presLayoutVars>
          <dgm:bulletEnabled val="1"/>
        </dgm:presLayoutVars>
      </dgm:prSet>
      <dgm:spPr/>
    </dgm:pt>
    <dgm:pt modelId="{4305C281-4CED-4269-97A8-9E58EA491245}" type="pres">
      <dgm:prSet presAssocID="{21BF705D-E226-4A9A-A3F3-9B75D8E16576}" presName="spaceBetweenRectangles" presStyleCnt="0"/>
      <dgm:spPr/>
    </dgm:pt>
    <dgm:pt modelId="{1424F45B-44E7-43FD-A3AC-984CFF64756B}" type="pres">
      <dgm:prSet presAssocID="{1683A699-0DCF-4D1E-A22C-74D871D2A126}" presName="parentLin" presStyleCnt="0"/>
      <dgm:spPr/>
    </dgm:pt>
    <dgm:pt modelId="{8A804239-F7BC-4B52-A0AD-851C610830A0}" type="pres">
      <dgm:prSet presAssocID="{1683A699-0DCF-4D1E-A22C-74D871D2A12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1FAC62F-B9CF-40CB-8E80-7E4742D3A0CA}" type="pres">
      <dgm:prSet presAssocID="{1683A699-0DCF-4D1E-A22C-74D871D2A126}" presName="parentText" presStyleLbl="node1" presStyleIdx="2" presStyleCnt="5" custScaleX="10351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A61ED52-2E63-4C34-85D6-109DE23A9894}" type="pres">
      <dgm:prSet presAssocID="{1683A699-0DCF-4D1E-A22C-74D871D2A126}" presName="negativeSpace" presStyleCnt="0"/>
      <dgm:spPr/>
    </dgm:pt>
    <dgm:pt modelId="{9F4A7D7B-FA0C-4338-990F-F1BDF363502A}" type="pres">
      <dgm:prSet presAssocID="{1683A699-0DCF-4D1E-A22C-74D871D2A126}" presName="childText" presStyleLbl="conFgAcc1" presStyleIdx="2" presStyleCnt="5">
        <dgm:presLayoutVars>
          <dgm:bulletEnabled val="1"/>
        </dgm:presLayoutVars>
      </dgm:prSet>
      <dgm:spPr/>
    </dgm:pt>
    <dgm:pt modelId="{699C24AD-B054-422C-8032-0EAE5AF10F32}" type="pres">
      <dgm:prSet presAssocID="{B04C243D-67C2-4B61-BEA7-7C80EDB1AE5A}" presName="spaceBetweenRectangles" presStyleCnt="0"/>
      <dgm:spPr/>
    </dgm:pt>
    <dgm:pt modelId="{96F3D181-B538-4F68-B615-B43D2DA7EC0C}" type="pres">
      <dgm:prSet presAssocID="{3EE4364B-2C97-4B0B-BEE4-C7B7C97FDF8D}" presName="parentLin" presStyleCnt="0"/>
      <dgm:spPr/>
    </dgm:pt>
    <dgm:pt modelId="{0799F61A-1D47-4482-B0A4-28972356D8D8}" type="pres">
      <dgm:prSet presAssocID="{3EE4364B-2C97-4B0B-BEE4-C7B7C97FDF8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585A750-9933-4FFC-8E62-8EDC10C7739B}" type="pres">
      <dgm:prSet presAssocID="{3EE4364B-2C97-4B0B-BEE4-C7B7C97FDF8D}" presName="parentText" presStyleLbl="node1" presStyleIdx="3" presStyleCnt="5" custScaleX="10448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330792D-33BF-4B91-ACB8-4BDA2E45D29A}" type="pres">
      <dgm:prSet presAssocID="{3EE4364B-2C97-4B0B-BEE4-C7B7C97FDF8D}" presName="negativeSpace" presStyleCnt="0"/>
      <dgm:spPr/>
    </dgm:pt>
    <dgm:pt modelId="{064FD7E5-0708-4547-A36B-F832322E7E37}" type="pres">
      <dgm:prSet presAssocID="{3EE4364B-2C97-4B0B-BEE4-C7B7C97FDF8D}" presName="childText" presStyleLbl="conFgAcc1" presStyleIdx="3" presStyleCnt="5">
        <dgm:presLayoutVars>
          <dgm:bulletEnabled val="1"/>
        </dgm:presLayoutVars>
      </dgm:prSet>
      <dgm:spPr/>
    </dgm:pt>
    <dgm:pt modelId="{86755C4E-12D5-4388-8A3E-4823D04C7FA3}" type="pres">
      <dgm:prSet presAssocID="{973EFA32-A032-40E0-A233-0CD021CA13B4}" presName="spaceBetweenRectangles" presStyleCnt="0"/>
      <dgm:spPr/>
    </dgm:pt>
    <dgm:pt modelId="{B6599919-B497-472A-B85F-D75D04B18888}" type="pres">
      <dgm:prSet presAssocID="{F5B3F85E-AD4B-4EAB-9A88-BEBF6548B432}" presName="parentLin" presStyleCnt="0"/>
      <dgm:spPr/>
    </dgm:pt>
    <dgm:pt modelId="{9F6FF909-CB3B-49AA-BF17-D58B4BFCD7FE}" type="pres">
      <dgm:prSet presAssocID="{F5B3F85E-AD4B-4EAB-9A88-BEBF6548B43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9BA3DF9-9224-4D67-B7C7-8BAAD52186BC}" type="pres">
      <dgm:prSet presAssocID="{F5B3F85E-AD4B-4EAB-9A88-BEBF6548B432}" presName="parentText" presStyleLbl="node1" presStyleIdx="4" presStyleCnt="5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69DF82D-7C73-418C-A170-D194FAF11FE7}" type="pres">
      <dgm:prSet presAssocID="{F5B3F85E-AD4B-4EAB-9A88-BEBF6548B432}" presName="negativeSpace" presStyleCnt="0"/>
      <dgm:spPr/>
    </dgm:pt>
    <dgm:pt modelId="{D4BC33D2-B6F2-4FA3-8F1E-8449DE1A904D}" type="pres">
      <dgm:prSet presAssocID="{F5B3F85E-AD4B-4EAB-9A88-BEBF6548B4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C3294B7-5A40-49AD-A48C-516F7DE03570}" type="presOf" srcId="{1683A699-0DCF-4D1E-A22C-74D871D2A126}" destId="{81FAC62F-B9CF-40CB-8E80-7E4742D3A0CA}" srcOrd="1" destOrd="0" presId="urn:microsoft.com/office/officeart/2005/8/layout/list1"/>
    <dgm:cxn modelId="{8CF3B9F0-C7D1-43B8-901D-B0F952F74ECA}" srcId="{1778FCD5-EA21-4B8B-8340-C6467DC86CD9}" destId="{5A1EF468-B57E-4051-BE31-D1F0F834BB03}" srcOrd="0" destOrd="0" parTransId="{0B39A69D-15BE-4346-B756-6EB73A506257}" sibTransId="{A61DBBA5-4C60-4EDA-9719-2CC9493AD871}"/>
    <dgm:cxn modelId="{001419DC-B125-4399-99A9-1C589DB98075}" type="presOf" srcId="{1778FCD5-EA21-4B8B-8340-C6467DC86CD9}" destId="{009D14F9-C2AC-4526-857B-C4D67F60DFB1}" srcOrd="0" destOrd="0" presId="urn:microsoft.com/office/officeart/2005/8/layout/list1"/>
    <dgm:cxn modelId="{CFB0278D-BA0D-4397-8B9D-7928AA79CD64}" type="presOf" srcId="{D0078381-0869-433C-8673-4329F354190D}" destId="{FF75E34B-800F-4FCF-AF8B-E3F277B4123C}" srcOrd="1" destOrd="0" presId="urn:microsoft.com/office/officeart/2005/8/layout/list1"/>
    <dgm:cxn modelId="{01BC4AFF-FFBF-4058-9689-D035D09F5A29}" srcId="{1778FCD5-EA21-4B8B-8340-C6467DC86CD9}" destId="{F5B3F85E-AD4B-4EAB-9A88-BEBF6548B432}" srcOrd="4" destOrd="0" parTransId="{1D00A0B4-291E-4934-889D-82F3AC2097EE}" sibTransId="{BB5E79BD-8855-4EE2-8724-FDA302451297}"/>
    <dgm:cxn modelId="{448F3E4E-1797-463A-9617-79EF871B1145}" type="presOf" srcId="{F5B3F85E-AD4B-4EAB-9A88-BEBF6548B432}" destId="{9F6FF909-CB3B-49AA-BF17-D58B4BFCD7FE}" srcOrd="0" destOrd="0" presId="urn:microsoft.com/office/officeart/2005/8/layout/list1"/>
    <dgm:cxn modelId="{18CA9422-1837-4D13-BB26-3985E132019F}" type="presOf" srcId="{3EE4364B-2C97-4B0B-BEE4-C7B7C97FDF8D}" destId="{0799F61A-1D47-4482-B0A4-28972356D8D8}" srcOrd="0" destOrd="0" presId="urn:microsoft.com/office/officeart/2005/8/layout/list1"/>
    <dgm:cxn modelId="{C4695298-3C97-4050-B51C-3CE3A6517B64}" type="presOf" srcId="{1683A699-0DCF-4D1E-A22C-74D871D2A126}" destId="{8A804239-F7BC-4B52-A0AD-851C610830A0}" srcOrd="0" destOrd="0" presId="urn:microsoft.com/office/officeart/2005/8/layout/list1"/>
    <dgm:cxn modelId="{D346B4D7-B81D-4808-AD3F-AAC21EB21B42}" type="presOf" srcId="{3EE4364B-2C97-4B0B-BEE4-C7B7C97FDF8D}" destId="{C585A750-9933-4FFC-8E62-8EDC10C7739B}" srcOrd="1" destOrd="0" presId="urn:microsoft.com/office/officeart/2005/8/layout/list1"/>
    <dgm:cxn modelId="{33ED1165-8160-47AA-AB19-0BA55C0DCC59}" srcId="{1778FCD5-EA21-4B8B-8340-C6467DC86CD9}" destId="{1683A699-0DCF-4D1E-A22C-74D871D2A126}" srcOrd="2" destOrd="0" parTransId="{DCD364F1-1703-4EC1-967F-51B637223E2C}" sibTransId="{B04C243D-67C2-4B61-BEA7-7C80EDB1AE5A}"/>
    <dgm:cxn modelId="{3CF30935-08D8-4B0B-A763-4C406D21822D}" type="presOf" srcId="{F5B3F85E-AD4B-4EAB-9A88-BEBF6548B432}" destId="{09BA3DF9-9224-4D67-B7C7-8BAAD52186BC}" srcOrd="1" destOrd="0" presId="urn:microsoft.com/office/officeart/2005/8/layout/list1"/>
    <dgm:cxn modelId="{3529D1CD-C3F8-4F1C-BDFD-15A2F83B58C8}" type="presOf" srcId="{5A1EF468-B57E-4051-BE31-D1F0F834BB03}" destId="{3B623622-E5DF-4F31-AE27-632E684FE1F8}" srcOrd="1" destOrd="0" presId="urn:microsoft.com/office/officeart/2005/8/layout/list1"/>
    <dgm:cxn modelId="{7153A0CE-D507-418B-A751-A33E636EA2E6}" type="presOf" srcId="{D0078381-0869-433C-8673-4329F354190D}" destId="{9763542B-553E-485E-B66C-1B7335BCFB30}" srcOrd="0" destOrd="0" presId="urn:microsoft.com/office/officeart/2005/8/layout/list1"/>
    <dgm:cxn modelId="{5064890A-C427-474F-8944-530BBC5E650F}" srcId="{1778FCD5-EA21-4B8B-8340-C6467DC86CD9}" destId="{3EE4364B-2C97-4B0B-BEE4-C7B7C97FDF8D}" srcOrd="3" destOrd="0" parTransId="{11638299-1AC3-4C93-B977-936D8F51BFBF}" sibTransId="{973EFA32-A032-40E0-A233-0CD021CA13B4}"/>
    <dgm:cxn modelId="{A51FD576-B7C1-4058-9B2C-B372D064DE12}" type="presOf" srcId="{5A1EF468-B57E-4051-BE31-D1F0F834BB03}" destId="{C3202074-ECCF-45B1-8EB0-294D9F8FC028}" srcOrd="0" destOrd="0" presId="urn:microsoft.com/office/officeart/2005/8/layout/list1"/>
    <dgm:cxn modelId="{21BE902D-FED5-4494-AE5A-48C340C83E8D}" srcId="{1778FCD5-EA21-4B8B-8340-C6467DC86CD9}" destId="{D0078381-0869-433C-8673-4329F354190D}" srcOrd="1" destOrd="0" parTransId="{838CE764-3984-41BD-A3FD-39121FCCED3C}" sibTransId="{21BF705D-E226-4A9A-A3F3-9B75D8E16576}"/>
    <dgm:cxn modelId="{EA6845C1-0129-48BA-AC86-19F3CF6E5EE0}" type="presParOf" srcId="{009D14F9-C2AC-4526-857B-C4D67F60DFB1}" destId="{89AF46EC-6842-48CA-AC37-0F2257258541}" srcOrd="0" destOrd="0" presId="urn:microsoft.com/office/officeart/2005/8/layout/list1"/>
    <dgm:cxn modelId="{583FA4C2-00F7-4C1E-9411-EB908AE93E92}" type="presParOf" srcId="{89AF46EC-6842-48CA-AC37-0F2257258541}" destId="{C3202074-ECCF-45B1-8EB0-294D9F8FC028}" srcOrd="0" destOrd="0" presId="urn:microsoft.com/office/officeart/2005/8/layout/list1"/>
    <dgm:cxn modelId="{7DB61AEA-A389-4F5E-A8BC-71B139DB1194}" type="presParOf" srcId="{89AF46EC-6842-48CA-AC37-0F2257258541}" destId="{3B623622-E5DF-4F31-AE27-632E684FE1F8}" srcOrd="1" destOrd="0" presId="urn:microsoft.com/office/officeart/2005/8/layout/list1"/>
    <dgm:cxn modelId="{E9B4BB5C-29EA-4756-A849-986A929453EB}" type="presParOf" srcId="{009D14F9-C2AC-4526-857B-C4D67F60DFB1}" destId="{D943843D-BBF6-4E86-9B66-67D757DE880B}" srcOrd="1" destOrd="0" presId="urn:microsoft.com/office/officeart/2005/8/layout/list1"/>
    <dgm:cxn modelId="{A90F880A-1A82-4E4B-88E5-10A5A0BDC333}" type="presParOf" srcId="{009D14F9-C2AC-4526-857B-C4D67F60DFB1}" destId="{485DD480-83A4-4178-8720-D94D9320CEC3}" srcOrd="2" destOrd="0" presId="urn:microsoft.com/office/officeart/2005/8/layout/list1"/>
    <dgm:cxn modelId="{1F1747D3-A352-4626-B250-C71AD86B3DCC}" type="presParOf" srcId="{009D14F9-C2AC-4526-857B-C4D67F60DFB1}" destId="{D0247E6B-07FA-40FC-80E8-AAF27E2B11F3}" srcOrd="3" destOrd="0" presId="urn:microsoft.com/office/officeart/2005/8/layout/list1"/>
    <dgm:cxn modelId="{E1BBB89D-8094-486C-9A99-4E29861AAE88}" type="presParOf" srcId="{009D14F9-C2AC-4526-857B-C4D67F60DFB1}" destId="{C9C49185-8AEA-48D4-AA23-6064F76D0459}" srcOrd="4" destOrd="0" presId="urn:microsoft.com/office/officeart/2005/8/layout/list1"/>
    <dgm:cxn modelId="{E7F880E5-857F-440F-8DD1-0C56D54BF4DD}" type="presParOf" srcId="{C9C49185-8AEA-48D4-AA23-6064F76D0459}" destId="{9763542B-553E-485E-B66C-1B7335BCFB30}" srcOrd="0" destOrd="0" presId="urn:microsoft.com/office/officeart/2005/8/layout/list1"/>
    <dgm:cxn modelId="{181F22B3-BAB9-48E5-979E-506529B86275}" type="presParOf" srcId="{C9C49185-8AEA-48D4-AA23-6064F76D0459}" destId="{FF75E34B-800F-4FCF-AF8B-E3F277B4123C}" srcOrd="1" destOrd="0" presId="urn:microsoft.com/office/officeart/2005/8/layout/list1"/>
    <dgm:cxn modelId="{A613F236-E51E-4033-AABD-BA5C95D3DF33}" type="presParOf" srcId="{009D14F9-C2AC-4526-857B-C4D67F60DFB1}" destId="{378302CC-8874-4D4A-8A9D-2E91144791B5}" srcOrd="5" destOrd="0" presId="urn:microsoft.com/office/officeart/2005/8/layout/list1"/>
    <dgm:cxn modelId="{44761924-7FCF-4D29-9FED-04AC1502058C}" type="presParOf" srcId="{009D14F9-C2AC-4526-857B-C4D67F60DFB1}" destId="{341590D7-EF7C-4FAA-8562-DD3A062FCCB0}" srcOrd="6" destOrd="0" presId="urn:microsoft.com/office/officeart/2005/8/layout/list1"/>
    <dgm:cxn modelId="{C389E11E-5973-49EC-A6BE-7D92B331136A}" type="presParOf" srcId="{009D14F9-C2AC-4526-857B-C4D67F60DFB1}" destId="{4305C281-4CED-4269-97A8-9E58EA491245}" srcOrd="7" destOrd="0" presId="urn:microsoft.com/office/officeart/2005/8/layout/list1"/>
    <dgm:cxn modelId="{72CF6BD7-B1A0-4B5F-8E91-0446E00ACAFF}" type="presParOf" srcId="{009D14F9-C2AC-4526-857B-C4D67F60DFB1}" destId="{1424F45B-44E7-43FD-A3AC-984CFF64756B}" srcOrd="8" destOrd="0" presId="urn:microsoft.com/office/officeart/2005/8/layout/list1"/>
    <dgm:cxn modelId="{C9DB9137-C311-4A60-95D0-0874CE5828E4}" type="presParOf" srcId="{1424F45B-44E7-43FD-A3AC-984CFF64756B}" destId="{8A804239-F7BC-4B52-A0AD-851C610830A0}" srcOrd="0" destOrd="0" presId="urn:microsoft.com/office/officeart/2005/8/layout/list1"/>
    <dgm:cxn modelId="{A84C55BB-FC5F-490E-99B2-3D442794D275}" type="presParOf" srcId="{1424F45B-44E7-43FD-A3AC-984CFF64756B}" destId="{81FAC62F-B9CF-40CB-8E80-7E4742D3A0CA}" srcOrd="1" destOrd="0" presId="urn:microsoft.com/office/officeart/2005/8/layout/list1"/>
    <dgm:cxn modelId="{9BBAC2B4-C0C6-4BE8-AE20-E40705DAE292}" type="presParOf" srcId="{009D14F9-C2AC-4526-857B-C4D67F60DFB1}" destId="{4A61ED52-2E63-4C34-85D6-109DE23A9894}" srcOrd="9" destOrd="0" presId="urn:microsoft.com/office/officeart/2005/8/layout/list1"/>
    <dgm:cxn modelId="{6BD02D6C-4794-437C-A97C-3ADB850854C9}" type="presParOf" srcId="{009D14F9-C2AC-4526-857B-C4D67F60DFB1}" destId="{9F4A7D7B-FA0C-4338-990F-F1BDF363502A}" srcOrd="10" destOrd="0" presId="urn:microsoft.com/office/officeart/2005/8/layout/list1"/>
    <dgm:cxn modelId="{8EDC04F2-AD56-422F-A34E-A9865D2F3FE9}" type="presParOf" srcId="{009D14F9-C2AC-4526-857B-C4D67F60DFB1}" destId="{699C24AD-B054-422C-8032-0EAE5AF10F32}" srcOrd="11" destOrd="0" presId="urn:microsoft.com/office/officeart/2005/8/layout/list1"/>
    <dgm:cxn modelId="{BE792912-A907-47D6-8268-7D685A698AA2}" type="presParOf" srcId="{009D14F9-C2AC-4526-857B-C4D67F60DFB1}" destId="{96F3D181-B538-4F68-B615-B43D2DA7EC0C}" srcOrd="12" destOrd="0" presId="urn:microsoft.com/office/officeart/2005/8/layout/list1"/>
    <dgm:cxn modelId="{C400030C-8D43-47BE-9575-F4954E34E50F}" type="presParOf" srcId="{96F3D181-B538-4F68-B615-B43D2DA7EC0C}" destId="{0799F61A-1D47-4482-B0A4-28972356D8D8}" srcOrd="0" destOrd="0" presId="urn:microsoft.com/office/officeart/2005/8/layout/list1"/>
    <dgm:cxn modelId="{F628DF85-97C6-4D47-8270-8DB56FAD25AE}" type="presParOf" srcId="{96F3D181-B538-4F68-B615-B43D2DA7EC0C}" destId="{C585A750-9933-4FFC-8E62-8EDC10C7739B}" srcOrd="1" destOrd="0" presId="urn:microsoft.com/office/officeart/2005/8/layout/list1"/>
    <dgm:cxn modelId="{E77C841D-C9C5-40A3-8F94-FEA42B1C894D}" type="presParOf" srcId="{009D14F9-C2AC-4526-857B-C4D67F60DFB1}" destId="{F330792D-33BF-4B91-ACB8-4BDA2E45D29A}" srcOrd="13" destOrd="0" presId="urn:microsoft.com/office/officeart/2005/8/layout/list1"/>
    <dgm:cxn modelId="{2A3EBFD6-9839-406B-8F6B-4D10015EEBFE}" type="presParOf" srcId="{009D14F9-C2AC-4526-857B-C4D67F60DFB1}" destId="{064FD7E5-0708-4547-A36B-F832322E7E37}" srcOrd="14" destOrd="0" presId="urn:microsoft.com/office/officeart/2005/8/layout/list1"/>
    <dgm:cxn modelId="{BBB2F0AB-1A99-4EC1-8FCE-CDAD021E47E7}" type="presParOf" srcId="{009D14F9-C2AC-4526-857B-C4D67F60DFB1}" destId="{86755C4E-12D5-4388-8A3E-4823D04C7FA3}" srcOrd="15" destOrd="0" presId="urn:microsoft.com/office/officeart/2005/8/layout/list1"/>
    <dgm:cxn modelId="{D63A489B-DFA4-427D-BA01-7FF964D78D88}" type="presParOf" srcId="{009D14F9-C2AC-4526-857B-C4D67F60DFB1}" destId="{B6599919-B497-472A-B85F-D75D04B18888}" srcOrd="16" destOrd="0" presId="urn:microsoft.com/office/officeart/2005/8/layout/list1"/>
    <dgm:cxn modelId="{6ABE6D3A-B145-41E5-8D81-67558E97F3C9}" type="presParOf" srcId="{B6599919-B497-472A-B85F-D75D04B18888}" destId="{9F6FF909-CB3B-49AA-BF17-D58B4BFCD7FE}" srcOrd="0" destOrd="0" presId="urn:microsoft.com/office/officeart/2005/8/layout/list1"/>
    <dgm:cxn modelId="{0E317B80-92FF-4815-9A4F-F8F4A417F0E3}" type="presParOf" srcId="{B6599919-B497-472A-B85F-D75D04B18888}" destId="{09BA3DF9-9224-4D67-B7C7-8BAAD52186BC}" srcOrd="1" destOrd="0" presId="urn:microsoft.com/office/officeart/2005/8/layout/list1"/>
    <dgm:cxn modelId="{DFE25B06-15A8-4C2D-8722-F3D65E7873CC}" type="presParOf" srcId="{009D14F9-C2AC-4526-857B-C4D67F60DFB1}" destId="{469DF82D-7C73-418C-A170-D194FAF11FE7}" srcOrd="17" destOrd="0" presId="urn:microsoft.com/office/officeart/2005/8/layout/list1"/>
    <dgm:cxn modelId="{48FF4733-E93C-45EB-A69C-B3DDFF370FEF}" type="presParOf" srcId="{009D14F9-C2AC-4526-857B-C4D67F60DFB1}" destId="{D4BC33D2-B6F2-4FA3-8F1E-8449DE1A90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96E57-43BA-41BC-A731-1C5A476F856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B6874B-E9E8-4DD9-BE41-05F56964CD71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меры поддержки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89940-9812-46AA-9BA9-679B3BF421C3}" type="parTrans" cxnId="{432356DC-5E11-46B7-A78E-EE8C3E08E282}">
      <dgm:prSet/>
      <dgm:spPr/>
      <dgm:t>
        <a:bodyPr/>
        <a:lstStyle/>
        <a:p>
          <a:endParaRPr lang="ru-RU"/>
        </a:p>
      </dgm:t>
    </dgm:pt>
    <dgm:pt modelId="{691C74CC-CABB-4734-98BF-53D63D2684CD}" type="sibTrans" cxnId="{432356DC-5E11-46B7-A78E-EE8C3E08E282}">
      <dgm:prSet/>
      <dgm:spPr/>
      <dgm:t>
        <a:bodyPr/>
        <a:lstStyle/>
        <a:p>
          <a:endParaRPr lang="ru-RU"/>
        </a:p>
      </dgm:t>
    </dgm:pt>
    <dgm:pt modelId="{66A9ACE4-4F20-48F4-85FE-EF0DF67B8ABD}">
      <dgm:prSet phldrT="[Текст]"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Кредитные каникулы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5BB4F45D-E0D5-4BC3-A0BB-1FBE6B6BEBA0}" type="parTrans" cxnId="{4A376249-A36D-4F1A-A613-C3F9873792D6}">
      <dgm:prSet/>
      <dgm:spPr/>
      <dgm:t>
        <a:bodyPr/>
        <a:lstStyle/>
        <a:p>
          <a:endParaRPr lang="ru-RU"/>
        </a:p>
      </dgm:t>
    </dgm:pt>
    <dgm:pt modelId="{C6987169-6438-4B0F-BA32-4E96316FCA1D}" type="sibTrans" cxnId="{4A376249-A36D-4F1A-A613-C3F9873792D6}">
      <dgm:prSet/>
      <dgm:spPr/>
      <dgm:t>
        <a:bodyPr/>
        <a:lstStyle/>
        <a:p>
          <a:endParaRPr lang="ru-RU"/>
        </a:p>
      </dgm:t>
    </dgm:pt>
    <dgm:pt modelId="{456C5844-8C9F-4584-98EC-B6ECF6EFB629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меры поддержки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307F6-385C-4D00-AF50-5B9D6B91808F}" type="parTrans" cxnId="{A09CFA3C-0604-4B6B-836F-3807417B63EB}">
      <dgm:prSet/>
      <dgm:spPr/>
      <dgm:t>
        <a:bodyPr/>
        <a:lstStyle/>
        <a:p>
          <a:endParaRPr lang="ru-RU"/>
        </a:p>
      </dgm:t>
    </dgm:pt>
    <dgm:pt modelId="{4568B9E7-19ED-4DAC-9E5D-E5F7297ABDC9}" type="sibTrans" cxnId="{A09CFA3C-0604-4B6B-836F-3807417B63EB}">
      <dgm:prSet/>
      <dgm:spPr/>
      <dgm:t>
        <a:bodyPr/>
        <a:lstStyle/>
        <a:p>
          <a:endParaRPr lang="ru-RU"/>
        </a:p>
      </dgm:t>
    </dgm:pt>
    <dgm:pt modelId="{835275D9-1781-4E5A-8A60-4E5A5C4604DF}">
      <dgm:prSet phldrT="[Текст]"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 anchor="ctr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ru-RU" alt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льгот по земельному налогу на территории муниципального образования (Решение Совета депутатов городского поселения Новоаганск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28.11.2019 № 80 «О земельном налоге на территории городского поселения Новоаганск»)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1DC06-EC50-4913-BD0D-50B400722839}" type="parTrans" cxnId="{FE623111-0BDE-4762-88CF-BCAF331AC73C}">
      <dgm:prSet/>
      <dgm:spPr/>
      <dgm:t>
        <a:bodyPr/>
        <a:lstStyle/>
        <a:p>
          <a:endParaRPr lang="ru-RU"/>
        </a:p>
      </dgm:t>
    </dgm:pt>
    <dgm:pt modelId="{5F630C29-CD50-4CF6-A055-9830664A89D9}" type="sibTrans" cxnId="{FE623111-0BDE-4762-88CF-BCAF331AC73C}">
      <dgm:prSet/>
      <dgm:spPr/>
      <dgm:t>
        <a:bodyPr/>
        <a:lstStyle/>
        <a:p>
          <a:endParaRPr lang="ru-RU"/>
        </a:p>
      </dgm:t>
    </dgm:pt>
    <dgm:pt modelId="{ADB8DE9B-210C-48B3-AF35-B25368423DD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меры поддержки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AAF6B-81B8-4535-BB50-4F2C4AF0AFEF}" type="parTrans" cxnId="{F9370BC4-7791-4D25-9D03-233A3440FAE7}">
      <dgm:prSet/>
      <dgm:spPr/>
      <dgm:t>
        <a:bodyPr/>
        <a:lstStyle/>
        <a:p>
          <a:endParaRPr lang="ru-RU"/>
        </a:p>
      </dgm:t>
    </dgm:pt>
    <dgm:pt modelId="{F308A814-3240-4765-894F-8B61DC9D766C}" type="sibTrans" cxnId="{F9370BC4-7791-4D25-9D03-233A3440FAE7}">
      <dgm:prSet/>
      <dgm:spPr/>
      <dgm:t>
        <a:bodyPr/>
        <a:lstStyle/>
        <a:p>
          <a:endParaRPr lang="ru-RU"/>
        </a:p>
      </dgm:t>
    </dgm:pt>
    <dgm:pt modelId="{C067BFD0-2DA9-4699-AC8A-A1E57BF0A01B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системообразующих предприятий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00A96-91B0-47E7-8582-6CEE790C914D}" type="parTrans" cxnId="{2FBAC2AF-7826-4A67-B22B-A69A4F92A815}">
      <dgm:prSet/>
      <dgm:spPr/>
      <dgm:t>
        <a:bodyPr/>
        <a:lstStyle/>
        <a:p>
          <a:endParaRPr lang="ru-RU"/>
        </a:p>
      </dgm:t>
    </dgm:pt>
    <dgm:pt modelId="{01C94F91-5703-48F2-8296-287BAAE5BC2D}" type="sibTrans" cxnId="{2FBAC2AF-7826-4A67-B22B-A69A4F92A815}">
      <dgm:prSet/>
      <dgm:spPr/>
      <dgm:t>
        <a:bodyPr/>
        <a:lstStyle/>
        <a:p>
          <a:endParaRPr lang="ru-RU"/>
        </a:p>
      </dgm:t>
    </dgm:pt>
    <dgm:pt modelId="{DB80AD2F-CA70-493F-98FA-5A6713470A63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застройщиков, арендаторов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8034D-A8F0-4B36-AAA6-E0689C8E9836}" type="parTrans" cxnId="{85E948C6-14D7-4347-B4D9-0F554CEC300E}">
      <dgm:prSet/>
      <dgm:spPr/>
      <dgm:t>
        <a:bodyPr/>
        <a:lstStyle/>
        <a:p>
          <a:endParaRPr lang="ru-RU"/>
        </a:p>
      </dgm:t>
    </dgm:pt>
    <dgm:pt modelId="{3B4E625C-8ACE-4FCB-BB7C-EA676064A5B9}" type="sibTrans" cxnId="{85E948C6-14D7-4347-B4D9-0F554CEC300E}">
      <dgm:prSet/>
      <dgm:spPr/>
      <dgm:t>
        <a:bodyPr/>
        <a:lstStyle/>
        <a:p>
          <a:endParaRPr lang="ru-RU"/>
        </a:p>
      </dgm:t>
    </dgm:pt>
    <dgm:pt modelId="{922CF26C-4F7E-43C4-A851-781B799900AF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Мораторий на банкротство и проверки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391E0-7E40-4105-943C-A7B1422B5E66}" type="parTrans" cxnId="{6145C61A-D676-4053-AA59-DA99221C0A8A}">
      <dgm:prSet/>
      <dgm:spPr/>
      <dgm:t>
        <a:bodyPr/>
        <a:lstStyle/>
        <a:p>
          <a:endParaRPr lang="ru-RU"/>
        </a:p>
      </dgm:t>
    </dgm:pt>
    <dgm:pt modelId="{29C1DD1E-0CAA-46CB-87C3-04C0DE1B3686}" type="sibTrans" cxnId="{6145C61A-D676-4053-AA59-DA99221C0A8A}">
      <dgm:prSet/>
      <dgm:spPr/>
      <dgm:t>
        <a:bodyPr/>
        <a:lstStyle/>
        <a:p>
          <a:endParaRPr lang="ru-RU"/>
        </a:p>
      </dgm:t>
    </dgm:pt>
    <dgm:pt modelId="{7FCDCF02-4E09-4E4D-93C6-D0E4D700633D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каникулы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BCFB2-6069-4A5A-84FD-F402FB7F216D}" type="parTrans" cxnId="{5548D5E8-6035-4FBC-8B7E-9D57AF267AE0}">
      <dgm:prSet/>
      <dgm:spPr/>
      <dgm:t>
        <a:bodyPr/>
        <a:lstStyle/>
        <a:p>
          <a:endParaRPr lang="ru-RU"/>
        </a:p>
      </dgm:t>
    </dgm:pt>
    <dgm:pt modelId="{5FB9886E-6038-4A6A-8BCA-87DD45127D66}" type="sibTrans" cxnId="{5548D5E8-6035-4FBC-8B7E-9D57AF267AE0}">
      <dgm:prSet/>
      <dgm:spPr/>
      <dgm:t>
        <a:bodyPr/>
        <a:lstStyle/>
        <a:p>
          <a:endParaRPr lang="ru-RU"/>
        </a:p>
      </dgm:t>
    </dgm:pt>
    <dgm:pt modelId="{01C9B998-B653-401D-868F-184609BA514F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Прямые выплаты из бюджета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38B7D-3AA1-43CA-ADE1-93FA41800AAD}" type="parTrans" cxnId="{0B583E06-11E4-4E6D-839F-016D0D3C1317}">
      <dgm:prSet/>
      <dgm:spPr/>
      <dgm:t>
        <a:bodyPr/>
        <a:lstStyle/>
        <a:p>
          <a:endParaRPr lang="ru-RU"/>
        </a:p>
      </dgm:t>
    </dgm:pt>
    <dgm:pt modelId="{56D15634-7908-46B8-B125-CFF916734407}" type="sibTrans" cxnId="{0B583E06-11E4-4E6D-839F-016D0D3C1317}">
      <dgm:prSet/>
      <dgm:spPr/>
      <dgm:t>
        <a:bodyPr/>
        <a:lstStyle/>
        <a:p>
          <a:endParaRPr lang="ru-RU"/>
        </a:p>
      </dgm:t>
    </dgm:pt>
    <dgm:pt modelId="{43C90694-A042-4596-9727-CBE1BC837E7A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займы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4E9AC-337A-4FE6-B3F7-E2AEE4F6296F}" type="parTrans" cxnId="{FCBDC73F-472C-4D2B-AFD8-3047563DA23A}">
      <dgm:prSet/>
      <dgm:spPr/>
      <dgm:t>
        <a:bodyPr/>
        <a:lstStyle/>
        <a:p>
          <a:endParaRPr lang="ru-RU"/>
        </a:p>
      </dgm:t>
    </dgm:pt>
    <dgm:pt modelId="{3D8C65B4-8135-418C-963A-FF80CE47BA5E}" type="sibTrans" cxnId="{FCBDC73F-472C-4D2B-AFD8-3047563DA23A}">
      <dgm:prSet/>
      <dgm:spPr/>
      <dgm:t>
        <a:bodyPr/>
        <a:lstStyle/>
        <a:p>
          <a:endParaRPr lang="ru-RU"/>
        </a:p>
      </dgm:t>
    </dgm:pt>
    <dgm:pt modelId="{21C2A31C-30FD-4C69-9093-D72DC118468A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 отсрочка страховых взносов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FA9CF-D6B0-4659-A080-ED8BB455C5C4}" type="parTrans" cxnId="{1638A427-F67C-4BFC-B855-D69ACEA16B1B}">
      <dgm:prSet/>
      <dgm:spPr/>
      <dgm:t>
        <a:bodyPr/>
        <a:lstStyle/>
        <a:p>
          <a:endParaRPr lang="ru-RU"/>
        </a:p>
      </dgm:t>
    </dgm:pt>
    <dgm:pt modelId="{E180A49C-563A-460A-BFC7-A62C98E7B640}" type="sibTrans" cxnId="{1638A427-F67C-4BFC-B855-D69ACEA16B1B}">
      <dgm:prSet/>
      <dgm:spPr/>
      <dgm:t>
        <a:bodyPr/>
        <a:lstStyle/>
        <a:p>
          <a:endParaRPr lang="ru-RU"/>
        </a:p>
      </dgm:t>
    </dgm:pt>
    <dgm:pt modelId="{5AFB4E00-DEFF-4692-95C2-DA1649DB4DCB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займы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FE482CC1-B806-430C-8018-0CEB7F85234A}" type="parTrans" cxnId="{7A1B65C3-D89B-4697-8285-8F6287C912BF}">
      <dgm:prSet/>
      <dgm:spPr/>
      <dgm:t>
        <a:bodyPr/>
        <a:lstStyle/>
        <a:p>
          <a:endParaRPr lang="ru-RU"/>
        </a:p>
      </dgm:t>
    </dgm:pt>
    <dgm:pt modelId="{411899C6-1F26-4733-84A2-ECCB7745E56D}" type="sibTrans" cxnId="{7A1B65C3-D89B-4697-8285-8F6287C912BF}">
      <dgm:prSet/>
      <dgm:spPr/>
      <dgm:t>
        <a:bodyPr/>
        <a:lstStyle/>
        <a:p>
          <a:endParaRPr lang="ru-RU"/>
        </a:p>
      </dgm:t>
    </dgm:pt>
    <dgm:pt modelId="{7C457CD4-2778-45BF-A94E-3ECAD0A34C88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Выплаты субсидий и грантов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A86C54E5-6E36-4BE0-81CE-6FFED2AEAD6E}" type="parTrans" cxnId="{75CC72E1-5EAD-4F49-B659-826CDADF6404}">
      <dgm:prSet/>
      <dgm:spPr/>
      <dgm:t>
        <a:bodyPr/>
        <a:lstStyle/>
        <a:p>
          <a:endParaRPr lang="ru-RU"/>
        </a:p>
      </dgm:t>
    </dgm:pt>
    <dgm:pt modelId="{246F4350-E0FA-441D-B027-83C711A609BE}" type="sibTrans" cxnId="{75CC72E1-5EAD-4F49-B659-826CDADF6404}">
      <dgm:prSet/>
      <dgm:spPr/>
      <dgm:t>
        <a:bodyPr/>
        <a:lstStyle/>
        <a:p>
          <a:endParaRPr lang="ru-RU"/>
        </a:p>
      </dgm:t>
    </dgm:pt>
    <dgm:pt modelId="{9344091E-F91D-4D92-9D3B-EC95489921C9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льготы</a:t>
          </a:r>
        </a:p>
      </dgm:t>
    </dgm:pt>
    <dgm:pt modelId="{9CDE49AB-B574-4A8C-8805-89D686852C70}" type="parTrans" cxnId="{5F14C4D5-1800-40EE-B7A5-5FA11D6C8A92}">
      <dgm:prSet/>
      <dgm:spPr/>
      <dgm:t>
        <a:bodyPr/>
        <a:lstStyle/>
        <a:p>
          <a:endParaRPr lang="ru-RU"/>
        </a:p>
      </dgm:t>
    </dgm:pt>
    <dgm:pt modelId="{2BF208EA-FAB5-4FA9-9858-4A53812B0B0E}" type="sibTrans" cxnId="{5F14C4D5-1800-40EE-B7A5-5FA11D6C8A92}">
      <dgm:prSet/>
      <dgm:spPr/>
      <dgm:t>
        <a:bodyPr/>
        <a:lstStyle/>
        <a:p>
          <a:endParaRPr lang="ru-RU"/>
        </a:p>
      </dgm:t>
    </dgm:pt>
    <dgm:pt modelId="{D5017E2E-33CA-4B86-B587-381639924AB5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l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Отсрочка по арендным платежам</a:t>
          </a:r>
        </a:p>
      </dgm:t>
    </dgm:pt>
    <dgm:pt modelId="{F6387678-618A-4F4D-8A51-F80918302827}" type="parTrans" cxnId="{8DFAF624-12EF-4BC2-80BA-E9320CEAE75F}">
      <dgm:prSet/>
      <dgm:spPr/>
      <dgm:t>
        <a:bodyPr/>
        <a:lstStyle/>
        <a:p>
          <a:endParaRPr lang="ru-RU"/>
        </a:p>
      </dgm:t>
    </dgm:pt>
    <dgm:pt modelId="{3468435E-6836-4AC0-A906-7E5E53B6913F}" type="sibTrans" cxnId="{8DFAF624-12EF-4BC2-80BA-E9320CEAE75F}">
      <dgm:prSet/>
      <dgm:spPr/>
      <dgm:t>
        <a:bodyPr/>
        <a:lstStyle/>
        <a:p>
          <a:endParaRPr lang="ru-RU"/>
        </a:p>
      </dgm:t>
    </dgm:pt>
    <dgm:pt modelId="{5995F8D6-859D-48EA-9230-A6F44532A7C9}">
      <dgm:prSet custT="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 anchor="ctr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ru-RU" alt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понижающих коэффициентов при сдаче в аренду муниципального имущества для субъектов малого и среднего предпринимательства (Решение Совета депутатов городского поселения Новоаганск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29.04.2016 № 153 </a:t>
          </a:r>
          <a:r>
            <a:rPr lang="ru-RU" alt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определения размера арендной платы, условий и сроков её внесения за земельные участки, находящиеся в собственности муниципального образования  городское поселение Новоаганск</a:t>
          </a:r>
        </a:p>
      </dgm:t>
    </dgm:pt>
    <dgm:pt modelId="{19400951-3E6C-4A69-8C0D-ED8127DAF8F2}" type="parTrans" cxnId="{F2F8E239-DC09-43F4-9F5E-7B8338CD0711}">
      <dgm:prSet/>
      <dgm:spPr/>
      <dgm:t>
        <a:bodyPr/>
        <a:lstStyle/>
        <a:p>
          <a:endParaRPr lang="ru-RU"/>
        </a:p>
      </dgm:t>
    </dgm:pt>
    <dgm:pt modelId="{7414AAE7-F252-4DEC-8B37-DC301FA969B8}" type="sibTrans" cxnId="{F2F8E239-DC09-43F4-9F5E-7B8338CD0711}">
      <dgm:prSet/>
      <dgm:spPr/>
      <dgm:t>
        <a:bodyPr/>
        <a:lstStyle/>
        <a:p>
          <a:endParaRPr lang="ru-RU"/>
        </a:p>
      </dgm:t>
    </dgm:pt>
    <dgm:pt modelId="{8617C065-B7E4-4101-8F18-88F9D5557F5D}" type="pres">
      <dgm:prSet presAssocID="{A3696E57-43BA-41BC-A731-1C5A476F8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022FD1-3B1F-4A34-885F-5D1A072471AA}" type="pres">
      <dgm:prSet presAssocID="{80B6874B-E9E8-4DD9-BE41-05F56964CD71}" presName="linNode" presStyleCnt="0"/>
      <dgm:spPr/>
    </dgm:pt>
    <dgm:pt modelId="{E34C96EC-882F-4368-BB7D-CAC2180EA01A}" type="pres">
      <dgm:prSet presAssocID="{80B6874B-E9E8-4DD9-BE41-05F56964CD71}" presName="parentShp" presStyleLbl="node1" presStyleIdx="0" presStyleCnt="3" custScaleX="64528" custScaleY="91805" custLinFactNeighborX="-3247" custLinFactNeighborY="-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0C94-106A-46BE-9555-1F828630A7E3}" type="pres">
      <dgm:prSet presAssocID="{80B6874B-E9E8-4DD9-BE41-05F56964CD71}" presName="childShp" presStyleLbl="bgAccFollowNode1" presStyleIdx="0" presStyleCnt="3" custScaleX="110665" custScaleY="199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6D81-486A-42AF-B574-48B5FBC9AF77}" type="pres">
      <dgm:prSet presAssocID="{691C74CC-CABB-4734-98BF-53D63D2684CD}" presName="spacing" presStyleCnt="0"/>
      <dgm:spPr/>
    </dgm:pt>
    <dgm:pt modelId="{D654111D-05A5-42BB-B665-264392D994D2}" type="pres">
      <dgm:prSet presAssocID="{ADB8DE9B-210C-48B3-AF35-B25368423DD5}" presName="linNode" presStyleCnt="0"/>
      <dgm:spPr/>
    </dgm:pt>
    <dgm:pt modelId="{801A1E1F-2F6C-4905-8786-DD3B4010F8BB}" type="pres">
      <dgm:prSet presAssocID="{ADB8DE9B-210C-48B3-AF35-B25368423DD5}" presName="parentShp" presStyleLbl="node1" presStyleIdx="1" presStyleCnt="3" custScaleX="66304" custScaleY="86888" custLinFactNeighborX="-3305" custLinFactNeighborY="-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D964-A686-4B43-9F34-9B88007CA78B}" type="pres">
      <dgm:prSet presAssocID="{ADB8DE9B-210C-48B3-AF35-B25368423DD5}" presName="childShp" presStyleLbl="bgAccFollowNode1" presStyleIdx="1" presStyleCnt="3" custScaleX="109365" custScaleY="112318" custLinFactNeighborX="-1764" custLinFactNeighborY="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642F1-624C-445A-9A41-A03B7C4AD3EB}" type="pres">
      <dgm:prSet presAssocID="{F308A814-3240-4765-894F-8B61DC9D766C}" presName="spacing" presStyleCnt="0"/>
      <dgm:spPr/>
    </dgm:pt>
    <dgm:pt modelId="{9CE3F7B9-78E9-4AD7-8A0F-6F6AC10B8838}" type="pres">
      <dgm:prSet presAssocID="{456C5844-8C9F-4584-98EC-B6ECF6EFB629}" presName="linNode" presStyleCnt="0"/>
      <dgm:spPr/>
    </dgm:pt>
    <dgm:pt modelId="{C3890D5B-3A39-48BE-B460-6FCDC56157A5}" type="pres">
      <dgm:prSet presAssocID="{456C5844-8C9F-4584-98EC-B6ECF6EFB629}" presName="parentShp" presStyleLbl="node1" presStyleIdx="2" presStyleCnt="3" custScaleX="64726" custScaleY="100726" custLinFactNeighborX="-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EADDC-1C9C-4CB8-BB63-A4C3719FFBDA}" type="pres">
      <dgm:prSet presAssocID="{456C5844-8C9F-4584-98EC-B6ECF6EFB629}" presName="childShp" presStyleLbl="bgAccFollowNode1" presStyleIdx="2" presStyleCnt="3" custScaleX="113871" custScaleY="23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4C4D5-1800-40EE-B7A5-5FA11D6C8A92}" srcId="{ADB8DE9B-210C-48B3-AF35-B25368423DD5}" destId="{9344091E-F91D-4D92-9D3B-EC95489921C9}" srcOrd="2" destOrd="0" parTransId="{9CDE49AB-B574-4A8C-8805-89D686852C70}" sibTransId="{2BF208EA-FAB5-4FA9-9858-4A53812B0B0E}"/>
    <dgm:cxn modelId="{F9370BC4-7791-4D25-9D03-233A3440FAE7}" srcId="{A3696E57-43BA-41BC-A731-1C5A476F856E}" destId="{ADB8DE9B-210C-48B3-AF35-B25368423DD5}" srcOrd="1" destOrd="0" parTransId="{496AAF6B-81B8-4535-BB50-4F2C4AF0AFEF}" sibTransId="{F308A814-3240-4765-894F-8B61DC9D766C}"/>
    <dgm:cxn modelId="{4A376249-A36D-4F1A-A613-C3F9873792D6}" srcId="{80B6874B-E9E8-4DD9-BE41-05F56964CD71}" destId="{66A9ACE4-4F20-48F4-85FE-EF0DF67B8ABD}" srcOrd="0" destOrd="0" parTransId="{5BB4F45D-E0D5-4BC3-A0BB-1FBE6B6BEBA0}" sibTransId="{C6987169-6438-4B0F-BA32-4E96316FCA1D}"/>
    <dgm:cxn modelId="{1638A427-F67C-4BFC-B855-D69ACEA16B1B}" srcId="{80B6874B-E9E8-4DD9-BE41-05F56964CD71}" destId="{21C2A31C-30FD-4C69-9093-D72DC118468A}" srcOrd="7" destOrd="0" parTransId="{67CFA9CF-D6B0-4659-A080-ED8BB455C5C4}" sibTransId="{E180A49C-563A-460A-BFC7-A62C98E7B640}"/>
    <dgm:cxn modelId="{D895445B-1C60-46B8-B28D-6335FEDAC82A}" type="presOf" srcId="{01C9B998-B653-401D-868F-184609BA514F}" destId="{04740C94-106A-46BE-9555-1F828630A7E3}" srcOrd="0" destOrd="5" presId="urn:microsoft.com/office/officeart/2005/8/layout/vList6"/>
    <dgm:cxn modelId="{2FBAC2AF-7826-4A67-B22B-A69A4F92A815}" srcId="{80B6874B-E9E8-4DD9-BE41-05F56964CD71}" destId="{C067BFD0-2DA9-4699-AC8A-A1E57BF0A01B}" srcOrd="1" destOrd="0" parTransId="{2E300A96-91B0-47E7-8582-6CEE790C914D}" sibTransId="{01C94F91-5703-48F2-8296-287BAAE5BC2D}"/>
    <dgm:cxn modelId="{8DFAF624-12EF-4BC2-80BA-E9320CEAE75F}" srcId="{ADB8DE9B-210C-48B3-AF35-B25368423DD5}" destId="{D5017E2E-33CA-4B86-B587-381639924AB5}" srcOrd="3" destOrd="0" parTransId="{F6387678-618A-4F4D-8A51-F80918302827}" sibTransId="{3468435E-6836-4AC0-A906-7E5E53B6913F}"/>
    <dgm:cxn modelId="{FCBDC73F-472C-4D2B-AFD8-3047563DA23A}" srcId="{80B6874B-E9E8-4DD9-BE41-05F56964CD71}" destId="{43C90694-A042-4596-9727-CBE1BC837E7A}" srcOrd="6" destOrd="0" parTransId="{3F54E9AC-337A-4FE6-B3F7-E2AEE4F6296F}" sibTransId="{3D8C65B4-8135-418C-963A-FF80CE47BA5E}"/>
    <dgm:cxn modelId="{0B583E06-11E4-4E6D-839F-016D0D3C1317}" srcId="{80B6874B-E9E8-4DD9-BE41-05F56964CD71}" destId="{01C9B998-B653-401D-868F-184609BA514F}" srcOrd="5" destOrd="0" parTransId="{7C038B7D-3AA1-43CA-ADE1-93FA41800AAD}" sibTransId="{56D15634-7908-46B8-B125-CFF916734407}"/>
    <dgm:cxn modelId="{A99C0884-1D40-48A1-AF0E-A3261ADCF25F}" type="presOf" srcId="{DB80AD2F-CA70-493F-98FA-5A6713470A63}" destId="{04740C94-106A-46BE-9555-1F828630A7E3}" srcOrd="0" destOrd="2" presId="urn:microsoft.com/office/officeart/2005/8/layout/vList6"/>
    <dgm:cxn modelId="{B8A4F419-F1B7-452E-8612-E22169CA5EC6}" type="presOf" srcId="{80B6874B-E9E8-4DD9-BE41-05F56964CD71}" destId="{E34C96EC-882F-4368-BB7D-CAC2180EA01A}" srcOrd="0" destOrd="0" presId="urn:microsoft.com/office/officeart/2005/8/layout/vList6"/>
    <dgm:cxn modelId="{F8AAD8C6-E26D-4B09-BBF7-A9DC8EBFE2BA}" type="presOf" srcId="{ADB8DE9B-210C-48B3-AF35-B25368423DD5}" destId="{801A1E1F-2F6C-4905-8786-DD3B4010F8BB}" srcOrd="0" destOrd="0" presId="urn:microsoft.com/office/officeart/2005/8/layout/vList6"/>
    <dgm:cxn modelId="{FF382CDA-E41D-47FD-ADFE-4993659CC592}" type="presOf" srcId="{922CF26C-4F7E-43C4-A851-781B799900AF}" destId="{04740C94-106A-46BE-9555-1F828630A7E3}" srcOrd="0" destOrd="3" presId="urn:microsoft.com/office/officeart/2005/8/layout/vList6"/>
    <dgm:cxn modelId="{432356DC-5E11-46B7-A78E-EE8C3E08E282}" srcId="{A3696E57-43BA-41BC-A731-1C5A476F856E}" destId="{80B6874B-E9E8-4DD9-BE41-05F56964CD71}" srcOrd="0" destOrd="0" parTransId="{3AB89940-9812-46AA-9BA9-679B3BF421C3}" sibTransId="{691C74CC-CABB-4734-98BF-53D63D2684CD}"/>
    <dgm:cxn modelId="{75CC72E1-5EAD-4F49-B659-826CDADF6404}" srcId="{ADB8DE9B-210C-48B3-AF35-B25368423DD5}" destId="{7C457CD4-2778-45BF-A94E-3ECAD0A34C88}" srcOrd="1" destOrd="0" parTransId="{A86C54E5-6E36-4BE0-81CE-6FFED2AEAD6E}" sibTransId="{246F4350-E0FA-441D-B027-83C711A609BE}"/>
    <dgm:cxn modelId="{5C9E5DE8-3918-49C5-AD77-7EF5FCD60A53}" type="presOf" srcId="{A3696E57-43BA-41BC-A731-1C5A476F856E}" destId="{8617C065-B7E4-4101-8F18-88F9D5557F5D}" srcOrd="0" destOrd="0" presId="urn:microsoft.com/office/officeart/2005/8/layout/vList6"/>
    <dgm:cxn modelId="{6145C61A-D676-4053-AA59-DA99221C0A8A}" srcId="{80B6874B-E9E8-4DD9-BE41-05F56964CD71}" destId="{922CF26C-4F7E-43C4-A851-781B799900AF}" srcOrd="3" destOrd="0" parTransId="{D4E391E0-7E40-4105-943C-A7B1422B5E66}" sibTransId="{29C1DD1E-0CAA-46CB-87C3-04C0DE1B3686}"/>
    <dgm:cxn modelId="{7936591E-C83B-4895-BC87-CF0CB854BD99}" type="presOf" srcId="{5AFB4E00-DEFF-4692-95C2-DA1649DB4DCB}" destId="{41D1D964-A686-4B43-9F34-9B88007CA78B}" srcOrd="0" destOrd="0" presId="urn:microsoft.com/office/officeart/2005/8/layout/vList6"/>
    <dgm:cxn modelId="{2966387B-80EE-43CC-B766-84F3D9E3E360}" type="presOf" srcId="{456C5844-8C9F-4584-98EC-B6ECF6EFB629}" destId="{C3890D5B-3A39-48BE-B460-6FCDC56157A5}" srcOrd="0" destOrd="0" presId="urn:microsoft.com/office/officeart/2005/8/layout/vList6"/>
    <dgm:cxn modelId="{A09CFA3C-0604-4B6B-836F-3807417B63EB}" srcId="{A3696E57-43BA-41BC-A731-1C5A476F856E}" destId="{456C5844-8C9F-4584-98EC-B6ECF6EFB629}" srcOrd="2" destOrd="0" parTransId="{794307F6-385C-4D00-AF50-5B9D6B91808F}" sibTransId="{4568B9E7-19ED-4DAC-9E5D-E5F7297ABDC9}"/>
    <dgm:cxn modelId="{FE623111-0BDE-4762-88CF-BCAF331AC73C}" srcId="{456C5844-8C9F-4584-98EC-B6ECF6EFB629}" destId="{835275D9-1781-4E5A-8A60-4E5A5C4604DF}" srcOrd="0" destOrd="0" parTransId="{BBD1DC06-EC50-4913-BD0D-50B400722839}" sibTransId="{5F630C29-CD50-4CF6-A055-9830664A89D9}"/>
    <dgm:cxn modelId="{4F636EA4-E509-4F8B-9A79-58E0AB15BF1C}" type="presOf" srcId="{7FCDCF02-4E09-4E4D-93C6-D0E4D700633D}" destId="{04740C94-106A-46BE-9555-1F828630A7E3}" srcOrd="0" destOrd="4" presId="urn:microsoft.com/office/officeart/2005/8/layout/vList6"/>
    <dgm:cxn modelId="{84046B3F-AFF3-4653-B9F4-0A0A6CDBB590}" type="presOf" srcId="{9344091E-F91D-4D92-9D3B-EC95489921C9}" destId="{41D1D964-A686-4B43-9F34-9B88007CA78B}" srcOrd="0" destOrd="2" presId="urn:microsoft.com/office/officeart/2005/8/layout/vList6"/>
    <dgm:cxn modelId="{0EC20AD5-3C98-46CC-98C5-AF1D5AD2865D}" type="presOf" srcId="{C067BFD0-2DA9-4699-AC8A-A1E57BF0A01B}" destId="{04740C94-106A-46BE-9555-1F828630A7E3}" srcOrd="0" destOrd="1" presId="urn:microsoft.com/office/officeart/2005/8/layout/vList6"/>
    <dgm:cxn modelId="{3B50AB27-D6D6-4D6F-8AFB-4CA388275D51}" type="presOf" srcId="{21C2A31C-30FD-4C69-9093-D72DC118468A}" destId="{04740C94-106A-46BE-9555-1F828630A7E3}" srcOrd="0" destOrd="7" presId="urn:microsoft.com/office/officeart/2005/8/layout/vList6"/>
    <dgm:cxn modelId="{7A1B65C3-D89B-4697-8285-8F6287C912BF}" srcId="{ADB8DE9B-210C-48B3-AF35-B25368423DD5}" destId="{5AFB4E00-DEFF-4692-95C2-DA1649DB4DCB}" srcOrd="0" destOrd="0" parTransId="{FE482CC1-B806-430C-8018-0CEB7F85234A}" sibTransId="{411899C6-1F26-4733-84A2-ECCB7745E56D}"/>
    <dgm:cxn modelId="{19F32A2A-5EE2-4AEB-B988-6A9F5C013C7C}" type="presOf" srcId="{835275D9-1781-4E5A-8A60-4E5A5C4604DF}" destId="{46AEADDC-1C9C-4CB8-BB63-A4C3719FFBDA}" srcOrd="0" destOrd="0" presId="urn:microsoft.com/office/officeart/2005/8/layout/vList6"/>
    <dgm:cxn modelId="{A78F17A7-6E2B-4B55-BBCA-811BC1D57ECE}" type="presOf" srcId="{D5017E2E-33CA-4B86-B587-381639924AB5}" destId="{41D1D964-A686-4B43-9F34-9B88007CA78B}" srcOrd="0" destOrd="3" presId="urn:microsoft.com/office/officeart/2005/8/layout/vList6"/>
    <dgm:cxn modelId="{5548D5E8-6035-4FBC-8B7E-9D57AF267AE0}" srcId="{80B6874B-E9E8-4DD9-BE41-05F56964CD71}" destId="{7FCDCF02-4E09-4E4D-93C6-D0E4D700633D}" srcOrd="4" destOrd="0" parTransId="{090BCFB2-6069-4A5A-84FD-F402FB7F216D}" sibTransId="{5FB9886E-6038-4A6A-8BCA-87DD45127D66}"/>
    <dgm:cxn modelId="{217A9FA7-5A1F-4DD0-92A7-5B1D62203D31}" type="presOf" srcId="{43C90694-A042-4596-9727-CBE1BC837E7A}" destId="{04740C94-106A-46BE-9555-1F828630A7E3}" srcOrd="0" destOrd="6" presId="urn:microsoft.com/office/officeart/2005/8/layout/vList6"/>
    <dgm:cxn modelId="{F2F8E239-DC09-43F4-9F5E-7B8338CD0711}" srcId="{456C5844-8C9F-4584-98EC-B6ECF6EFB629}" destId="{5995F8D6-859D-48EA-9230-A6F44532A7C9}" srcOrd="1" destOrd="0" parTransId="{19400951-3E6C-4A69-8C0D-ED8127DAF8F2}" sibTransId="{7414AAE7-F252-4DEC-8B37-DC301FA969B8}"/>
    <dgm:cxn modelId="{85E948C6-14D7-4347-B4D9-0F554CEC300E}" srcId="{80B6874B-E9E8-4DD9-BE41-05F56964CD71}" destId="{DB80AD2F-CA70-493F-98FA-5A6713470A63}" srcOrd="2" destOrd="0" parTransId="{D2D8034D-A8F0-4B36-AAA6-E0689C8E9836}" sibTransId="{3B4E625C-8ACE-4FCB-BB7C-EA676064A5B9}"/>
    <dgm:cxn modelId="{B4BDE248-043B-419B-984E-33A613B44889}" type="presOf" srcId="{5995F8D6-859D-48EA-9230-A6F44532A7C9}" destId="{46AEADDC-1C9C-4CB8-BB63-A4C3719FFBDA}" srcOrd="0" destOrd="1" presId="urn:microsoft.com/office/officeart/2005/8/layout/vList6"/>
    <dgm:cxn modelId="{707F3D51-4085-41C8-B9B6-4B6DD55A55B4}" type="presOf" srcId="{7C457CD4-2778-45BF-A94E-3ECAD0A34C88}" destId="{41D1D964-A686-4B43-9F34-9B88007CA78B}" srcOrd="0" destOrd="1" presId="urn:microsoft.com/office/officeart/2005/8/layout/vList6"/>
    <dgm:cxn modelId="{9829E372-FAE5-4095-A2D4-BE0D5594C6E5}" type="presOf" srcId="{66A9ACE4-4F20-48F4-85FE-EF0DF67B8ABD}" destId="{04740C94-106A-46BE-9555-1F828630A7E3}" srcOrd="0" destOrd="0" presId="urn:microsoft.com/office/officeart/2005/8/layout/vList6"/>
    <dgm:cxn modelId="{CFB59BC4-92BE-4808-8426-FA1959EE69C4}" type="presParOf" srcId="{8617C065-B7E4-4101-8F18-88F9D5557F5D}" destId="{A8022FD1-3B1F-4A34-885F-5D1A072471AA}" srcOrd="0" destOrd="0" presId="urn:microsoft.com/office/officeart/2005/8/layout/vList6"/>
    <dgm:cxn modelId="{B3C7DD53-F966-4BC9-ADBE-8656E52EECBC}" type="presParOf" srcId="{A8022FD1-3B1F-4A34-885F-5D1A072471AA}" destId="{E34C96EC-882F-4368-BB7D-CAC2180EA01A}" srcOrd="0" destOrd="0" presId="urn:microsoft.com/office/officeart/2005/8/layout/vList6"/>
    <dgm:cxn modelId="{63124596-5797-44BF-A3F1-F5127F402EAD}" type="presParOf" srcId="{A8022FD1-3B1F-4A34-885F-5D1A072471AA}" destId="{04740C94-106A-46BE-9555-1F828630A7E3}" srcOrd="1" destOrd="0" presId="urn:microsoft.com/office/officeart/2005/8/layout/vList6"/>
    <dgm:cxn modelId="{20A5125C-326A-4A97-B305-6EF10260C5F4}" type="presParOf" srcId="{8617C065-B7E4-4101-8F18-88F9D5557F5D}" destId="{22B66D81-486A-42AF-B574-48B5FBC9AF77}" srcOrd="1" destOrd="0" presId="urn:microsoft.com/office/officeart/2005/8/layout/vList6"/>
    <dgm:cxn modelId="{C890A736-4209-4BB2-8E89-C2F0EED032D7}" type="presParOf" srcId="{8617C065-B7E4-4101-8F18-88F9D5557F5D}" destId="{D654111D-05A5-42BB-B665-264392D994D2}" srcOrd="2" destOrd="0" presId="urn:microsoft.com/office/officeart/2005/8/layout/vList6"/>
    <dgm:cxn modelId="{3E45F27B-A527-407E-89CB-9992AF13A64D}" type="presParOf" srcId="{D654111D-05A5-42BB-B665-264392D994D2}" destId="{801A1E1F-2F6C-4905-8786-DD3B4010F8BB}" srcOrd="0" destOrd="0" presId="urn:microsoft.com/office/officeart/2005/8/layout/vList6"/>
    <dgm:cxn modelId="{B3CCB2F0-268D-4D2D-9CE7-1DBEBA97E970}" type="presParOf" srcId="{D654111D-05A5-42BB-B665-264392D994D2}" destId="{41D1D964-A686-4B43-9F34-9B88007CA78B}" srcOrd="1" destOrd="0" presId="urn:microsoft.com/office/officeart/2005/8/layout/vList6"/>
    <dgm:cxn modelId="{897AF2EF-F372-4909-A4B7-2145A1CD9E48}" type="presParOf" srcId="{8617C065-B7E4-4101-8F18-88F9D5557F5D}" destId="{2E1642F1-624C-445A-9A41-A03B7C4AD3EB}" srcOrd="3" destOrd="0" presId="urn:microsoft.com/office/officeart/2005/8/layout/vList6"/>
    <dgm:cxn modelId="{F6DE5A36-5D43-430C-90EA-78CBE2AC1872}" type="presParOf" srcId="{8617C065-B7E4-4101-8F18-88F9D5557F5D}" destId="{9CE3F7B9-78E9-4AD7-8A0F-6F6AC10B8838}" srcOrd="4" destOrd="0" presId="urn:microsoft.com/office/officeart/2005/8/layout/vList6"/>
    <dgm:cxn modelId="{13C19AFE-A491-44F8-B148-4A0CE6B1C1CC}" type="presParOf" srcId="{9CE3F7B9-78E9-4AD7-8A0F-6F6AC10B8838}" destId="{C3890D5B-3A39-48BE-B460-6FCDC56157A5}" srcOrd="0" destOrd="0" presId="urn:microsoft.com/office/officeart/2005/8/layout/vList6"/>
    <dgm:cxn modelId="{70E178B0-E881-4ABC-B08D-77F13857C7FE}" type="presParOf" srcId="{9CE3F7B9-78E9-4AD7-8A0F-6F6AC10B8838}" destId="{46AEADDC-1C9C-4CB8-BB63-A4C3719FFB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D480-83A4-4178-8720-D94D9320CEC3}">
      <dsp:nvSpPr>
        <dsp:cNvPr id="0" name=""/>
        <dsp:cNvSpPr/>
      </dsp:nvSpPr>
      <dsp:spPr>
        <a:xfrm>
          <a:off x="0" y="245400"/>
          <a:ext cx="62605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623622-E5DF-4F31-AE27-632E684FE1F8}">
      <dsp:nvSpPr>
        <dsp:cNvPr id="0" name=""/>
        <dsp:cNvSpPr/>
      </dsp:nvSpPr>
      <dsp:spPr>
        <a:xfrm>
          <a:off x="334219" y="73644"/>
          <a:ext cx="4382387" cy="50184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44" tIns="0" rIns="1656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Жилищно-коммунальный комплекс</a:t>
          </a:r>
          <a:endParaRPr lang="ru-RU" sz="1700" kern="1200" dirty="0"/>
        </a:p>
      </dsp:txBody>
      <dsp:txXfrm>
        <a:off x="334219" y="73644"/>
        <a:ext cx="4256927" cy="501840"/>
      </dsp:txXfrm>
    </dsp:sp>
    <dsp:sp modelId="{341590D7-EF7C-4FAA-8562-DD3A062FCCB0}">
      <dsp:nvSpPr>
        <dsp:cNvPr id="0" name=""/>
        <dsp:cNvSpPr/>
      </dsp:nvSpPr>
      <dsp:spPr>
        <a:xfrm>
          <a:off x="0" y="1060063"/>
          <a:ext cx="62605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59918"/>
              <a:satOff val="803"/>
              <a:lumOff val="-1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75E34B-800F-4FCF-AF8B-E3F277B4123C}">
      <dsp:nvSpPr>
        <dsp:cNvPr id="0" name=""/>
        <dsp:cNvSpPr/>
      </dsp:nvSpPr>
      <dsp:spPr>
        <a:xfrm>
          <a:off x="313027" y="809143"/>
          <a:ext cx="4546157" cy="501840"/>
        </a:xfrm>
        <a:prstGeom prst="homePlate">
          <a:avLst/>
        </a:prstGeom>
        <a:gradFill rotWithShape="0">
          <a:gsLst>
            <a:gs pos="0">
              <a:schemeClr val="accent5">
                <a:hueOff val="-759918"/>
                <a:satOff val="803"/>
                <a:lumOff val="-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9918"/>
                <a:satOff val="803"/>
                <a:lumOff val="-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9918"/>
                <a:satOff val="803"/>
                <a:lumOff val="-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44" tIns="0" rIns="1656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Объекты инфраструктуры</a:t>
          </a:r>
          <a:endParaRPr lang="ru-RU" sz="1700" kern="1200" dirty="0"/>
        </a:p>
      </dsp:txBody>
      <dsp:txXfrm>
        <a:off x="313027" y="809143"/>
        <a:ext cx="4420697" cy="501840"/>
      </dsp:txXfrm>
    </dsp:sp>
    <dsp:sp modelId="{9F4A7D7B-FA0C-4338-990F-F1BDF363502A}">
      <dsp:nvSpPr>
        <dsp:cNvPr id="0" name=""/>
        <dsp:cNvSpPr/>
      </dsp:nvSpPr>
      <dsp:spPr>
        <a:xfrm>
          <a:off x="0" y="1831183"/>
          <a:ext cx="62605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519836"/>
              <a:satOff val="1607"/>
              <a:lumOff val="-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FAC62F-B9CF-40CB-8E80-7E4742D3A0CA}">
      <dsp:nvSpPr>
        <dsp:cNvPr id="0" name=""/>
        <dsp:cNvSpPr/>
      </dsp:nvSpPr>
      <dsp:spPr>
        <a:xfrm>
          <a:off x="313027" y="1580263"/>
          <a:ext cx="4536560" cy="501840"/>
        </a:xfrm>
        <a:prstGeom prst="homePlate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44" tIns="0" rIns="1656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туристических направлений</a:t>
          </a:r>
          <a:endParaRPr lang="ru-RU" sz="1700" kern="1200" dirty="0"/>
        </a:p>
      </dsp:txBody>
      <dsp:txXfrm>
        <a:off x="313027" y="1580263"/>
        <a:ext cx="4411100" cy="501840"/>
      </dsp:txXfrm>
    </dsp:sp>
    <dsp:sp modelId="{064FD7E5-0708-4547-A36B-F832322E7E37}">
      <dsp:nvSpPr>
        <dsp:cNvPr id="0" name=""/>
        <dsp:cNvSpPr/>
      </dsp:nvSpPr>
      <dsp:spPr>
        <a:xfrm>
          <a:off x="0" y="2602303"/>
          <a:ext cx="62605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79754"/>
              <a:satOff val="2410"/>
              <a:lumOff val="-4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85A750-9933-4FFC-8E62-8EDC10C7739B}">
      <dsp:nvSpPr>
        <dsp:cNvPr id="0" name=""/>
        <dsp:cNvSpPr/>
      </dsp:nvSpPr>
      <dsp:spPr>
        <a:xfrm>
          <a:off x="313027" y="2351383"/>
          <a:ext cx="4578894" cy="501840"/>
        </a:xfrm>
        <a:prstGeom prst="homePlate">
          <a:avLst/>
        </a:prstGeom>
        <a:gradFill rotWithShape="0">
          <a:gsLst>
            <a:gs pos="0">
              <a:schemeClr val="accent5">
                <a:hueOff val="-2279754"/>
                <a:satOff val="2410"/>
                <a:lumOff val="-4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79754"/>
                <a:satOff val="2410"/>
                <a:lumOff val="-4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79754"/>
                <a:satOff val="2410"/>
                <a:lumOff val="-4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44" tIns="0" rIns="1656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Модернизация тепло- и энергосистемы</a:t>
          </a:r>
          <a:endParaRPr lang="ru-RU" sz="1700" kern="1200" dirty="0"/>
        </a:p>
      </dsp:txBody>
      <dsp:txXfrm>
        <a:off x="313027" y="2351383"/>
        <a:ext cx="4453434" cy="501840"/>
      </dsp:txXfrm>
    </dsp:sp>
    <dsp:sp modelId="{D4BC33D2-B6F2-4FA3-8F1E-8449DE1A904D}">
      <dsp:nvSpPr>
        <dsp:cNvPr id="0" name=""/>
        <dsp:cNvSpPr/>
      </dsp:nvSpPr>
      <dsp:spPr>
        <a:xfrm>
          <a:off x="0" y="3373423"/>
          <a:ext cx="626055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A3DF9-9224-4D67-B7C7-8BAAD52186BC}">
      <dsp:nvSpPr>
        <dsp:cNvPr id="0" name=""/>
        <dsp:cNvSpPr/>
      </dsp:nvSpPr>
      <dsp:spPr>
        <a:xfrm>
          <a:off x="313027" y="3122503"/>
          <a:ext cx="4382387" cy="501840"/>
        </a:xfrm>
        <a:prstGeom prst="homePlate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644" tIns="0" rIns="1656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Производство продуктов питания</a:t>
          </a:r>
          <a:endParaRPr lang="ru-RU" sz="1700" kern="1200" dirty="0"/>
        </a:p>
      </dsp:txBody>
      <dsp:txXfrm>
        <a:off x="313027" y="3122503"/>
        <a:ext cx="4256927" cy="50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40C94-106A-46BE-9555-1F828630A7E3}">
      <dsp:nvSpPr>
        <dsp:cNvPr id="0" name=""/>
        <dsp:cNvSpPr/>
      </dsp:nvSpPr>
      <dsp:spPr>
        <a:xfrm>
          <a:off x="2752771" y="2197"/>
          <a:ext cx="6132796" cy="194382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Кредитные каникулы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системообразующих предприятий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застройщиков, арендаторов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Мораторий на банкротство и проверки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каникулы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Прямые выплаты из бюджета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займы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 отсрочка страховых взносов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771" y="245175"/>
        <a:ext cx="5403862" cy="1457868"/>
      </dsp:txXfrm>
    </dsp:sp>
    <dsp:sp modelId="{E34C96EC-882F-4368-BB7D-CAC2180EA01A}">
      <dsp:nvSpPr>
        <dsp:cNvPr id="0" name=""/>
        <dsp:cNvSpPr/>
      </dsp:nvSpPr>
      <dsp:spPr>
        <a:xfrm>
          <a:off x="188835" y="505120"/>
          <a:ext cx="2383994" cy="894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меры поддержки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497" y="548782"/>
        <a:ext cx="2296670" cy="807104"/>
      </dsp:txXfrm>
    </dsp:sp>
    <dsp:sp modelId="{41D1D964-A686-4B43-9F34-9B88007CA78B}">
      <dsp:nvSpPr>
        <dsp:cNvPr id="0" name=""/>
        <dsp:cNvSpPr/>
      </dsp:nvSpPr>
      <dsp:spPr>
        <a:xfrm>
          <a:off x="2756428" y="2056922"/>
          <a:ext cx="6060753" cy="1094280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Льготные займы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Выплаты субсидий и грантов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льготы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Отсрочка по арендным платежам</a:t>
          </a:r>
        </a:p>
      </dsp:txBody>
      <dsp:txXfrm>
        <a:off x="2756428" y="2193707"/>
        <a:ext cx="5650398" cy="820710"/>
      </dsp:txXfrm>
    </dsp:sp>
    <dsp:sp modelId="{801A1E1F-2F6C-4905-8786-DD3B4010F8BB}">
      <dsp:nvSpPr>
        <dsp:cNvPr id="0" name=""/>
        <dsp:cNvSpPr/>
      </dsp:nvSpPr>
      <dsp:spPr>
        <a:xfrm>
          <a:off x="188835" y="2159230"/>
          <a:ext cx="2449608" cy="846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меры поддержки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159" y="2200554"/>
        <a:ext cx="2366960" cy="763875"/>
      </dsp:txXfrm>
    </dsp:sp>
    <dsp:sp modelId="{46AEADDC-1C9C-4CB8-BB63-A4C3719FFBDA}">
      <dsp:nvSpPr>
        <dsp:cNvPr id="0" name=""/>
        <dsp:cNvSpPr/>
      </dsp:nvSpPr>
      <dsp:spPr>
        <a:xfrm>
          <a:off x="2665678" y="3235155"/>
          <a:ext cx="6316634" cy="233612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alt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льгот по земельному налогу на территории муниципального образования (Решение Совета депутатов городского поселения Новоаганск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28.11.2019 № 80 «О земельном налоге на территории городского поселения Новоаганск»)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alt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понижающих коэффициентов при сдаче в аренду муниципального имущества для субъектов малого и среднего предпринимательства (Решение Совета депутатов городского поселения Новоаганск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29.04.2016 № 153 </a:t>
          </a:r>
          <a:r>
            <a:rPr lang="ru-RU" alt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определения размера арендной платы, условий и сроков её внесения за земельные участки, находящиеся в собственности муниципального образования  городское поселение Новоаганск</a:t>
          </a:r>
        </a:p>
      </dsp:txBody>
      <dsp:txXfrm>
        <a:off x="2665678" y="3527170"/>
        <a:ext cx="5440588" cy="1752093"/>
      </dsp:txXfrm>
    </dsp:sp>
    <dsp:sp modelId="{C3890D5B-3A39-48BE-B460-6FCDC56157A5}">
      <dsp:nvSpPr>
        <dsp:cNvPr id="0" name=""/>
        <dsp:cNvSpPr/>
      </dsp:nvSpPr>
      <dsp:spPr>
        <a:xfrm>
          <a:off x="188823" y="3912546"/>
          <a:ext cx="2393647" cy="981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меры поддержки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728" y="3960451"/>
        <a:ext cx="2297837" cy="885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8792-C810-45F3-83C7-4F73CFBFA6A2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41425"/>
            <a:ext cx="4721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ED330-D6A8-453D-90BC-81EA5E0BF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0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3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8225" y="1241425"/>
            <a:ext cx="4721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D330-D6A8-453D-90BC-81EA5E0BFB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4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44" y="1119507"/>
            <a:ext cx="8200152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06" y="3592866"/>
            <a:ext cx="7235429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3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3805" y="364195"/>
            <a:ext cx="2080186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248" y="364195"/>
            <a:ext cx="6119968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24" y="1705386"/>
            <a:ext cx="8320743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224" y="4577780"/>
            <a:ext cx="8320743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7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250" y="1820978"/>
            <a:ext cx="4100077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916" y="1820978"/>
            <a:ext cx="4100077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4" y="364197"/>
            <a:ext cx="8320743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505" y="1676882"/>
            <a:ext cx="4081234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05" y="2498697"/>
            <a:ext cx="4081234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3915" y="1676882"/>
            <a:ext cx="4101333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915" y="2498697"/>
            <a:ext cx="4101333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0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6" y="456036"/>
            <a:ext cx="3111485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333" y="984912"/>
            <a:ext cx="4883914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506" y="2052163"/>
            <a:ext cx="3111485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9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6" y="456036"/>
            <a:ext cx="3111485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1333" y="984912"/>
            <a:ext cx="4883914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506" y="2052163"/>
            <a:ext cx="3111485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4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249" y="364197"/>
            <a:ext cx="8320743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49" y="1820978"/>
            <a:ext cx="8320743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250" y="6340167"/>
            <a:ext cx="217062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A2AB-4DBC-43A1-958D-AB1F4AD9BF79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5649" y="6340167"/>
            <a:ext cx="325594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364" y="6340167"/>
            <a:ext cx="217062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519-6E17-49A6-B602-3285CC8DA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31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31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0.jpe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gif"/><Relationship Id="rId15" Type="http://schemas.openxmlformats.org/officeDocument/2006/relationships/image" Target="../media/image52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emf"/><Relationship Id="rId9" Type="http://schemas.openxmlformats.org/officeDocument/2006/relationships/diagramLayout" Target="../diagrams/layout1.xml"/><Relationship Id="rId1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net.garant.ru/document/redirect/12141176/0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internet.garant.ru/document/redirect/12114699/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56.jpeg"/><Relationship Id="rId5" Type="http://schemas.openxmlformats.org/officeDocument/2006/relationships/image" Target="../media/image11.gif"/><Relationship Id="rId10" Type="http://schemas.openxmlformats.org/officeDocument/2006/relationships/image" Target="../media/image55.jpeg"/><Relationship Id="rId4" Type="http://schemas.openxmlformats.org/officeDocument/2006/relationships/image" Target="../media/image10.emf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diagramDrawing" Target="../diagrams/drawing2.xml"/><Relationship Id="rId5" Type="http://schemas.openxmlformats.org/officeDocument/2006/relationships/image" Target="../media/image11.gif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emf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dmagan.pri@mail.ru" TargetMode="External"/><Relationship Id="rId3" Type="http://schemas.openxmlformats.org/officeDocument/2006/relationships/image" Target="../media/image9.png"/><Relationship Id="rId7" Type="http://schemas.openxmlformats.org/officeDocument/2006/relationships/hyperlink" Target="mailto:admagan@mail.ru" TargetMode="External"/><Relationship Id="rId12" Type="http://schemas.openxmlformats.org/officeDocument/2006/relationships/hyperlink" Target="mailto:admagan.nap@mail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hyperlink" Target="mailto:admagan.elz@mail.ru" TargetMode="External"/><Relationship Id="rId5" Type="http://schemas.openxmlformats.org/officeDocument/2006/relationships/image" Target="../media/image11.gif"/><Relationship Id="rId10" Type="http://schemas.openxmlformats.org/officeDocument/2006/relationships/hyperlink" Target="mailto:mz_admagan@mail.ru" TargetMode="External"/><Relationship Id="rId4" Type="http://schemas.openxmlformats.org/officeDocument/2006/relationships/image" Target="../media/image10.emf"/><Relationship Id="rId9" Type="http://schemas.openxmlformats.org/officeDocument/2006/relationships/hyperlink" Target="mailto:fonovoagansk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9.jpeg"/><Relationship Id="rId5" Type="http://schemas.openxmlformats.org/officeDocument/2006/relationships/image" Target="../media/image10.emf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0.e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1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gif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1.jpeg"/><Relationship Id="rId5" Type="http://schemas.openxmlformats.org/officeDocument/2006/relationships/image" Target="../media/image11.gif"/><Relationship Id="rId10" Type="http://schemas.openxmlformats.org/officeDocument/2006/relationships/image" Target="../media/image40.jpeg"/><Relationship Id="rId4" Type="http://schemas.openxmlformats.org/officeDocument/2006/relationships/image" Target="../media/image10.emf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5375"/>
                    </a14:imgEffect>
                    <a14:imgEffect>
                      <a14:brightnessContrast bright="-6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>
          <a:xfrm>
            <a:off x="0" y="0"/>
            <a:ext cx="9647238" cy="684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-9370"/>
            <a:ext cx="9647238" cy="684760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"/>
          <p:cNvSpPr>
            <a:spLocks noChangeArrowheads="1"/>
          </p:cNvSpPr>
          <p:nvPr/>
        </p:nvSpPr>
        <p:spPr bwMode="auto">
          <a:xfrm>
            <a:off x="697936" y="803420"/>
            <a:ext cx="8481644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952500" y="624858"/>
            <a:ext cx="8694738" cy="13886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19425" r="8445" b="20881"/>
          <a:stretch/>
        </p:blipFill>
        <p:spPr>
          <a:xfrm rot="21317214">
            <a:off x="1639040" y="1045369"/>
            <a:ext cx="2305717" cy="1785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r="16548" b="30175"/>
          <a:stretch/>
        </p:blipFill>
        <p:spPr>
          <a:xfrm rot="21302777">
            <a:off x="178562" y="2254391"/>
            <a:ext cx="2379260" cy="1927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1803" r="19341" b="14862"/>
          <a:stretch/>
        </p:blipFill>
        <p:spPr>
          <a:xfrm rot="21353756">
            <a:off x="70248" y="3927023"/>
            <a:ext cx="2424483" cy="180631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9339" b="23412"/>
          <a:stretch/>
        </p:blipFill>
        <p:spPr>
          <a:xfrm rot="399128">
            <a:off x="5396717" y="1057263"/>
            <a:ext cx="2415258" cy="1812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r="7467" b="22783"/>
          <a:stretch/>
        </p:blipFill>
        <p:spPr>
          <a:xfrm rot="359245">
            <a:off x="7032909" y="2211962"/>
            <a:ext cx="2448034" cy="1754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27665" r="15282" b="-1398"/>
          <a:stretch/>
        </p:blipFill>
        <p:spPr>
          <a:xfrm rot="388507">
            <a:off x="7048388" y="3719485"/>
            <a:ext cx="2545987" cy="1923121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0" name="Герб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33" y="2676247"/>
            <a:ext cx="1203538" cy="1488045"/>
          </a:xfrm>
          <a:prstGeom prst="rect">
            <a:avLst/>
          </a:prstGeom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166004" y="4951534"/>
            <a:ext cx="7332537" cy="178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4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</a:t>
            </a:r>
          </a:p>
          <a:p>
            <a:pPr algn="ctr">
              <a:spcAft>
                <a:spcPts val="4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НОВОАГАНСК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3267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 район</a:t>
            </a:r>
            <a:endParaRPr lang="ru-RU" sz="2000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 - </a:t>
            </a:r>
            <a:r>
              <a:rPr lang="ru-RU" sz="2000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Мансийский автономный округ </a:t>
            </a:r>
            <a:r>
              <a:rPr lang="ru-RU" sz="2000" b="1" dirty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endParaRPr lang="ru-RU" sz="2000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Низ"/>
          <p:cNvSpPr/>
          <p:nvPr/>
        </p:nvSpPr>
        <p:spPr>
          <a:xfrm>
            <a:off x="0" y="6660435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7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3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0" name="ПрямоугольникНиз"/>
          <p:cNvSpPr/>
          <p:nvPr/>
        </p:nvSpPr>
        <p:spPr>
          <a:xfrm>
            <a:off x="0" y="6589526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15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28353"/>
            <a:ext cx="9647238" cy="59479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just">
              <a:spcBef>
                <a:spcPts val="1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территории городского поселения Новоаганск эксплуатируются специализированными ресурсоснабжающими предприятиями следующие инженерные коммуникации: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Объекты инженерной инфраструктуры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854521" y="2095614"/>
            <a:ext cx="6746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 всего: </a:t>
            </a:r>
            <a:r>
              <a:rPr lang="ru-RU" sz="16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39,56 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(в 2-х трубном исполнении).</a:t>
            </a:r>
          </a:p>
          <a:p>
            <a:pPr algn="just">
              <a:spcBef>
                <a:spcPts val="1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всего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19,9 км;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водоотведения всего: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13,73 км;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электроснабжения всего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50,5 км;</a:t>
            </a: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уличного освещения, всего: 30,6 км;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4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единицы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410542" y="2120695"/>
            <a:ext cx="329609" cy="329461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943" y="980752"/>
            <a:ext cx="6493740" cy="93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поселения Новоаганск эксплуатируются специализированными ресурсоснабжающими предприятиями следующие инженерные коммуникации:</a:t>
            </a:r>
            <a:endParaRPr lang="ru-RU" sz="1600" b="1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407785" y="2590061"/>
            <a:ext cx="329609" cy="329461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423773" y="3074205"/>
            <a:ext cx="329609" cy="329461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423772" y="3571335"/>
            <a:ext cx="329609" cy="335774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397648" y="4101592"/>
            <a:ext cx="329609" cy="329461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407786" y="4546500"/>
            <a:ext cx="329609" cy="329461"/>
          </a:xfrm>
          <a:prstGeom prst="flowChartConnector">
            <a:avLst/>
          </a:prstGeom>
          <a:solidFill>
            <a:schemeClr val="bg1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dvinatoday.ru/upload/iblock/6d1/rem_dom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90" y="4729080"/>
            <a:ext cx="2230259" cy="16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zazhizn.com.ua/wp-content/uploads/2018/09/teplovye_seti_chelyabinskoy_tec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4" y="2515256"/>
            <a:ext cx="2901966" cy="20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rmtorg.ru/uploads/news-add/2020-05/22/thumb-5ffed0bdd2acb2789253caf02c2f567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18" y="4729080"/>
            <a:ext cx="2507787" cy="16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28353"/>
            <a:ext cx="9647238" cy="59479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Жилищно-коммунальный комплекс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85750" y="1053275"/>
            <a:ext cx="7028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бщая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жилищного фонда (квартир)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 поселения Новоаганск </a:t>
            </a:r>
          </a:p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 152,3 тыс.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кв.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метров</a:t>
            </a:r>
            <a:endParaRPr lang="ru-RU" sz="1400" b="1" dirty="0" smtClean="0">
              <a:solidFill>
                <a:srgbClr val="45503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77" y="727900"/>
            <a:ext cx="912879" cy="332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53" y="1589188"/>
            <a:ext cx="93964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населённых пунктов жилищный фонд формируется следующим образом:</a:t>
            </a:r>
          </a:p>
          <a:p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 общая площадь жилищного фонда составляет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</a:t>
            </a:r>
            <a:r>
              <a:rPr lang="ru-RU" sz="1400" b="1" dirty="0" err="1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 различной формы собственности и включает в себя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тыс.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 и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 (индивидуально - определённые здания).                                                    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 стен из общего объёма жилого фонда:</a:t>
            </a:r>
          </a:p>
          <a:p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капитальном исполнении –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дома, площадью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60 750,6 </a:t>
            </a:r>
            <a:r>
              <a:rPr lang="ru-RU" sz="1400" b="1" dirty="0" err="1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43,6 % 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деревянном исполнении –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дома,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78 676,8 </a:t>
            </a:r>
            <a:r>
              <a:rPr lang="ru-RU" sz="1400" dirty="0" err="1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56,4 % 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76" y="5639674"/>
            <a:ext cx="8701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Обеспеченность населения жильём составляет около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кв. метров на 1 человека или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83,3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социальной нормы, установленной на территории.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площадь муниципального жилого фонда, выбывшая за год по ветхости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9,2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кв.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метров.</a:t>
            </a:r>
            <a:endParaRPr lang="ru-RU" sz="1400" dirty="0">
              <a:solidFill>
                <a:srgbClr val="4550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972" y="3189627"/>
            <a:ext cx="6540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Варьёган общая площадь жилищного фонда составляет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тыс.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853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400" b="1" dirty="0" smtClean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 и включает в себя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 и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жилых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 (индивидуально-определенные здания).</a:t>
            </a:r>
          </a:p>
          <a:p>
            <a:pPr algn="just"/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материалу стен из общего объёма жилого фонда:</a:t>
            </a:r>
          </a:p>
          <a:p>
            <a:pPr algn="just"/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капитальном исполнении –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дома,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6 583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51,2 % 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деревянном исполнении –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домов,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6 270 кв. м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48,8 % 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48" y="4685567"/>
            <a:ext cx="9208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Новоаганск по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собственности:</a:t>
            </a:r>
            <a:endParaRPr lang="ru-RU" sz="1400" dirty="0">
              <a:solidFill>
                <a:srgbClr val="455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33,7%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(887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помещений, общей площадью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47,1 тыс. </a:t>
            </a:r>
            <a:r>
              <a:rPr lang="ru-RU" sz="1400" dirty="0" err="1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являются муниципальной собственностью городского поселения и района; </a:t>
            </a:r>
          </a:p>
          <a:p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66,3%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(1 746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площадью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105,2 тыс. кв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м), 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</a:t>
            </a:r>
            <a:r>
              <a:rPr lang="ru-RU" sz="1400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граждан</a:t>
            </a:r>
            <a:r>
              <a:rPr lang="ru-RU" sz="1400" b="1" dirty="0" smtClean="0">
                <a:solidFill>
                  <a:srgbClr val="455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455032"/>
              </a:solidFill>
            </a:endParaRPr>
          </a:p>
        </p:txBody>
      </p:sp>
      <p:pic>
        <p:nvPicPr>
          <p:cNvPr id="7" name="Picture 2" descr="D:\Мои документы\Downloads\house-1719280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66" y="3189626"/>
            <a:ext cx="1020741" cy="12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"/>
          <p:cNvSpPr/>
          <p:nvPr/>
        </p:nvSpPr>
        <p:spPr>
          <a:xfrm>
            <a:off x="0" y="628353"/>
            <a:ext cx="9647238" cy="594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3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0026" y="1017294"/>
            <a:ext cx="8233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поселении в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сфере образования услуги оказывают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учреждения, 1 очно-заочная 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 детских дошкольных учреждения,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дополнительного образования детей.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026" y="726455"/>
            <a:ext cx="1348703" cy="33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81732"/>
              </p:ext>
            </p:extLst>
          </p:nvPr>
        </p:nvGraphicFramePr>
        <p:xfrm>
          <a:off x="3023232" y="1840092"/>
          <a:ext cx="6201381" cy="1976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2939"/>
                <a:gridCol w="4468751"/>
                <a:gridCol w="1319691"/>
              </a:tblGrid>
              <a:tr h="219075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01.09.2023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640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общеобразовательных школ, ед.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485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в общеобразовательных школах, чел.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2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657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учащихся, занимающихся во вторую смену в общеобразовательных школах, чел.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486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объектами образования, % к нормативу: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486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дошкольными учреждениями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486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общеобразовательными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организациями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9709" y="1478959"/>
            <a:ext cx="5938496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общеобразовательных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508" y="3881206"/>
            <a:ext cx="2876201" cy="33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29193"/>
              </p:ext>
            </p:extLst>
          </p:nvPr>
        </p:nvGraphicFramePr>
        <p:xfrm>
          <a:off x="238621" y="4571968"/>
          <a:ext cx="6858865" cy="183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361"/>
                <a:gridCol w="940935"/>
                <a:gridCol w="1028484"/>
                <a:gridCol w="1019280"/>
                <a:gridCol w="952805"/>
              </a:tblGrid>
              <a:tr h="457232"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Варьёган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163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сооружения, из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372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плоскостные спортивные сооружения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371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залы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плавательные бассейны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детско-юношеских спортивных школ (включая филиалы)</a:t>
                      </a:r>
                      <a:endParaRPr lang="ru-RU" sz="1200" dirty="0">
                        <a:solidFill>
                          <a:srgbClr val="282D57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4114" y="4213285"/>
            <a:ext cx="6275345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 обеспеченность объектами физической культуры и спорта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2" y="1644998"/>
            <a:ext cx="2278243" cy="20873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87" y="4637314"/>
            <a:ext cx="2306856" cy="17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"/>
          <p:cNvSpPr/>
          <p:nvPr/>
        </p:nvSpPr>
        <p:spPr>
          <a:xfrm>
            <a:off x="0" y="628353"/>
            <a:ext cx="9647238" cy="594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3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0026" y="1017294"/>
            <a:ext cx="700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медицинское обслуживание населения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 </a:t>
            </a:r>
          </a:p>
          <a:p>
            <a:pPr algn="just">
              <a:spcAft>
                <a:spcPts val="0"/>
              </a:spcAft>
              <a:tabLst>
                <a:tab pos="450215" algn="ctr"/>
              </a:tabLst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Новоаганская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районная больница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026" y="726455"/>
            <a:ext cx="1728230" cy="33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2549"/>
              </p:ext>
            </p:extLst>
          </p:nvPr>
        </p:nvGraphicFramePr>
        <p:xfrm>
          <a:off x="359230" y="1840092"/>
          <a:ext cx="8922907" cy="19281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7830"/>
                <a:gridCol w="3899157"/>
                <a:gridCol w="1151480"/>
                <a:gridCol w="1151480"/>
                <a:gridCol w="1151480"/>
                <a:gridCol w="1151480"/>
              </a:tblGrid>
              <a:tr h="219075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Варьёган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640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Больничные учреждения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x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39485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Амбулаторно-поликлинические учреждения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413657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rgbClr val="45503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Станции (отделения) скорой медицинской помощи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Численность врачей всех специальностей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количество занятых штатных единиц)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  <a:tr h="239486">
                <a:tc>
                  <a:txBody>
                    <a:bodyPr/>
                    <a:lstStyle/>
                    <a:p>
                      <a:pPr indent="901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Численность среднего медицинского персонала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количество занятых штатных единиц)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1241" y="1478959"/>
            <a:ext cx="593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 обеспеченность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объектами</a:t>
            </a:r>
            <a:r>
              <a:rPr lang="en-US" alt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509" y="3881206"/>
            <a:ext cx="1049234" cy="33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4181"/>
              </p:ext>
            </p:extLst>
          </p:nvPr>
        </p:nvGraphicFramePr>
        <p:xfrm>
          <a:off x="238621" y="4571968"/>
          <a:ext cx="6975737" cy="1693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7072"/>
                <a:gridCol w="956968"/>
                <a:gridCol w="969234"/>
                <a:gridCol w="1051191"/>
                <a:gridCol w="1031272"/>
              </a:tblGrid>
              <a:tr h="457232"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Новоаганск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Варьёган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163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Общедоступные библиотеки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372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371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Киноустановки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257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искусств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6">
                <a:tc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4114" y="4243440"/>
            <a:ext cx="376474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 обеспеченность объектами культуры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3" y="4520439"/>
            <a:ext cx="2330830" cy="18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59479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Ситуационный план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Направления инвестировани</a:t>
            </a:r>
            <a:r>
              <a:rPr lang="ru-RU" dirty="0"/>
              <a:t>я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275477" y="752508"/>
            <a:ext cx="6938881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rgbClr val="E696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перспективными и приоритетными отраслями экономики являются: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42" y="5354742"/>
            <a:ext cx="3289710" cy="131758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8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1061320"/>
              </p:ext>
            </p:extLst>
          </p:nvPr>
        </p:nvGraphicFramePr>
        <p:xfrm>
          <a:off x="3282372" y="1493438"/>
          <a:ext cx="6260554" cy="383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2945897"/>
            <a:ext cx="2582032" cy="1903671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114" y="4837218"/>
            <a:ext cx="2580497" cy="171861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27" name="Picture 3" descr="D:\Users\Лариса\Desktop\МОИ ДОКУМЕНТЫ ОЭ\СОЦ.-ЭКОНОМ. РАЗВИТИЕ\ИНВЕСТИЦИИ\ИНВЕСТИЦИОННЫЙ ПОРТАЛ\Презентация\Щкола Жукова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06" y="5368392"/>
            <a:ext cx="2503366" cy="1207874"/>
          </a:xfrm>
          <a:prstGeom prst="rect">
            <a:avLst/>
          </a:prstGeom>
          <a:noFill/>
          <a:effectLst>
            <a:softEdge rad="88900"/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gansk.ru/files/node1530-2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5" y="1292356"/>
            <a:ext cx="2319495" cy="17396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573576"/>
            <a:ext cx="9709761" cy="60242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Ситуационный план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Перечень нормативно-правовых документов, регулирующих инвестиционную деятельность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886" y="1219664"/>
            <a:ext cx="8991600" cy="3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Федеральный закон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25.02.1999 № 39-ФЗ «Об инвестиционной деятельности в Российской Федерации, осуществляемой в форме капитальных вложений»;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Федеральный закон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21.07.2005 № 115-ФЗ «О концессионных соглашениях»;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13.07.2015 г. № 224-ФЗ «О государственно-частном партнерстве,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партнерстве в Российской Федерации и внесении изменений в отдельные законодательные акты Российской Федерации»;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01.04.2020 г. № 69-ФЗ «О защите и поощрении капиталовложений в Российской Федерации»;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экономического развития РФ от 30.09.2021 г. № 591 «О системе поддержки новых инвестиционных проектов в субъектах Российской Федерации («Региональный инвестиционный стандарт»)».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f2.ppt-online.org/files2/slide/5/5zlLwATCUGYon3ZXHteKDMp1OJjuVgR72fk9BhcNIr/slide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86" y="4412346"/>
            <a:ext cx="2741138" cy="20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stnikotradnogo.ru/sites/default/files/original_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08" y="4564747"/>
            <a:ext cx="2748057" cy="182516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254">
            <a:off x="1079848" y="4573502"/>
            <a:ext cx="1362731" cy="207259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1264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5988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Ситуационный план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Перечень нормативно-правовых документов, регулирующих инвестиционную деятельность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360" y="1220128"/>
            <a:ext cx="8918520" cy="526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Ханты-Мансийского АО - Югры от 10.12.2019 г. № 87-оз «О регулировании отдельных вопросов в сфере реализации региональных инвестиционных проектов в Ханты-Мансийском автономном округе – Югре».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Ханты-Мансийского АО - Югры от 26.06.2020 г. № 59-оз «О государственной поддержке инвестиционной деятельности, защите и поощрении капиталовложений в Ханты-Мансийском автономном округе – Югре».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Ханты-Мансийского АО - Югры от 14.08.2015 г. № 270-п «О предоставлении в Ханты-Мансийском автономном округе - Югре земельных участков, находящихся в государственной или муниципальной собственности, юридическим лицам в аренду без проведения торгов для размещения объектов социально-культурного и коммунально-бытового назначения, реализации масштабных инвестиционных проектов, в том числе с целью обеспечения прав граждан - участников долевого строительства, пострадавших от действий (бездействия) застройщиков».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Ханты-Мансийского АО - Югры от 06.11.2015 г. № 374-п «О Порядке принятия решений о подготовке и реализации бюджетных инвестиций в целях приобретения объектов недвижимого имущества в государственную собственность Ханты-Мансийского автономного округа – Югры».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Ханты-Мансийского АО - Югры от 11.03.2016 г. № 68-п «О порядке принятия решений о заключении концессионных соглашений».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703" y="774784"/>
            <a:ext cx="7182208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Ханты-Мансийского автономного округа-Югры</a:t>
            </a:r>
            <a:endParaRPr lang="ru-RU" b="1" u="sng" dirty="0">
              <a:solidFill>
                <a:srgbClr val="B476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5988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Ситуационный план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Перечень нормативно-правовых документов, регулирующих инвестиционную деятельность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905" y="1365858"/>
            <a:ext cx="8890319" cy="391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Ханты-Мансийского АО - Югры от 30.12.2016 г. № 570-п «О специальном инвестиционном контракте, стороной которого является Ханты-Мансийский автономный округ – Югра».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Ханты-Мансийского АО - Югры от 22.09.2020 г. № 410-п «О порядке взаимодействия исполнительных органов государственной власти Ханты-Мансийского автономного округа - Югры при принятии решений о возможности заключения соглашений о реализации инвестиционных проектов, заключения (путем проведения конкурса либо по инициативе инвестора), мониторинга и расторжения указанных соглашений в Ханты-Мансийском автономном округе – Югре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Губернатора ХМАО - Югры от 01.08.2019 № 162-рг «О развитии конкуренции в Ханты-Мансийском автономном округе – Югре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Губернатора Ханты-Мансийского АО - Югры от 28.02.2022 г. № 44-рг «Об инвестиционной декларации Ханты-Мансийского автономного округа - Югры на период до 2026 года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03" y="774784"/>
            <a:ext cx="7182208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Ханты-Мансийского автономного округа-Югры</a:t>
            </a:r>
            <a:endParaRPr lang="ru-RU" b="1" u="sng" dirty="0">
              <a:solidFill>
                <a:srgbClr val="B476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32" y="4936341"/>
            <a:ext cx="2369211" cy="1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602589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Ситуационный план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Перечень нормативно-правовых документов, регулирующих инвестиционную деятельность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905" y="1365858"/>
            <a:ext cx="8890319" cy="493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Нижневартовского района от 11.01.2022 г. №704 «Об утверждении порядков заключения концессионных соглашений и формирования перечня объектов, в отношении которых планируется заключение концессионных соглашений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Нижневартовского района от 09.04.2014 № 669 «Об утверждении регламента по сопровождению инвестиционных проектов в Нижневартовском районе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Нижневартовского района от 14.04.2014 № 692 «Об утверждении Инвестиционной декларации Нижневартовского района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Нижневартовского района от 18.04.2014 № 737 «О создании Совета по инвестиционной политике Нижневартовского района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Нижневартовского района от 26.05.2017 № 1040 «Об утверждении Положения 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партнерстве в муниципальном образовании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 о порядке взаимодействия структурных подразделений администрации района при подготовке и реализации проектов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-частного партнерства».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Нижневартовского района от 27.06.2017 № 1253 «Об утверждении Порядка принятия решения о заключении соглашений 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-частном партнерстве, концессионных соглашений на срок превышающий срок действия утвержденных лимитов бюджетных обязательств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03" y="774784"/>
            <a:ext cx="7182208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</a:t>
            </a:r>
            <a:r>
              <a:rPr lang="ru-RU" b="1" i="1" u="sng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Нижневартовского района</a:t>
            </a:r>
            <a:endParaRPr lang="ru-RU" b="1" u="sng" dirty="0">
              <a:solidFill>
                <a:srgbClr val="B476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5988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https://investugra.ru/support/activity-support/public-support/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2400" dirty="0"/>
              <a:t>Перечень форм поддержки предоставляемых инвесторам и предпринимателям  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7107068"/>
              </p:ext>
            </p:extLst>
          </p:nvPr>
        </p:nvGraphicFramePr>
        <p:xfrm>
          <a:off x="327896" y="1098852"/>
          <a:ext cx="9254345" cy="55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6733" y="870964"/>
            <a:ext cx="6373924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https://investugra.ru/support/activity-support/public-support/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8094" y="644119"/>
            <a:ext cx="9639146" cy="59321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Приоритетным направлением инвестиционной политики Нижневартовского района является создание максимально комфортных условий для старта и ведения бизнеса на территории района, формирование эффективного сопровождения проектов. В первую очередь для инвесторов обеспечена открытость информации об инвестиционном потенциале территории.</a:t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Экономика района, как и в целом по Ханты-Мансийскому автономному округу - Югре, в значительной мере зависит  от положения дел в нефтедобывающей отрасли, на долю которой в районе приходится около 96% объема промышленной продукции.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Также промышленный потенциал района определяется наличием разнообразных природных ресурсов. На территории района добываются общераспространенные полезные ископаемые (торф, песок, глина), производятся энергоресурсы. Значительные лесные ресурсы территории богаты пушным зверем, птицей, рыбой и дикоросами.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2" y="111944"/>
            <a:ext cx="46735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Городское поселение Новоаганск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20885" y="-1375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" y="921591"/>
            <a:ext cx="2155376" cy="293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1858905" y="820520"/>
            <a:ext cx="5643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Уважаемые коллеги и партнеры!</a:t>
            </a: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2490889" y="1273305"/>
            <a:ext cx="6947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Одним из важнейших направлений социально-экономического развития района является улучшение инвестиционной привлекательности.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Инвестиционная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деятельность на территории района осуществляется в соответствии со Стратегией социально-экономического развития Нижневартовского района на период до 2030 года, где приоритетным направлением является создание максимально комфортных условий для проживания граждан на территории района.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создания благоприятного инвестиционного климата в Нижневартовском районе действует: 49 инвестиционных соглашений, на общую сумму около 1 млрд. руб.; 29 договоров аренды с инвестиционными обязательствами, на общую сумму 131 млн. руб.; 6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энергосервисных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контрактов, позволяющие снизить затраты на энергоресурсы на сумму около 600 тыс. руб. в год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120987" y="3853543"/>
            <a:ext cx="93169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Отсутствуют </a:t>
            </a:r>
            <a:r>
              <a:rPr lang="ru-RU" altLang="ru-RU" sz="1400" dirty="0">
                <a:latin typeface="Times New Roman" pitchFamily="18" charset="0"/>
              </a:rPr>
              <a:t>дополнительные процедуры, связанные с получением разрешений на строительство, исчисляемых от получения градостроительного плана земельного участка до получения разрешения на строительство.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На официальном сайте муниципального образования </a:t>
            </a:r>
            <a:r>
              <a:rPr lang="ru-RU" altLang="ru-RU" sz="1400" dirty="0" err="1">
                <a:latin typeface="Times New Roman" pitchFamily="18" charset="0"/>
              </a:rPr>
              <a:t>Нижневартовский</a:t>
            </a:r>
            <a:r>
              <a:rPr lang="ru-RU" altLang="ru-RU" sz="1400" dirty="0">
                <a:latin typeface="Times New Roman" pitchFamily="18" charset="0"/>
              </a:rPr>
              <a:t> район действует инвестиционный портал, где размещается информация об инвестиционных проектах и инвестиционных площадках.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Портал позволяет осуществлять обратную связь с инвесторами, организациями и предприятиями, с этой целью создан канал прямой связи.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Размещены алгоритмы действий для инвесторов, разработанные в рамках реализации Регионального инвестиционного стандарта на территории Ханты-Мансийского автономного округа-Югры, ознакомиться с ними можно в разделе «Меры поддержки инвестора».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На сегодняшний день сформированы и размещены на Инвестиционном портале района предложения по 39 инвестиционным площадкам - это свободные земельные участки, общая площадь которых составляет 11,2 га, предназначенные для реализации проектов инвесторов на территории района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22" y="43271"/>
            <a:ext cx="549265" cy="68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0" y="609189"/>
            <a:ext cx="9647238" cy="59886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Ситуационный план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Инвестиционные предложения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275478" y="817744"/>
            <a:ext cx="6405386" cy="6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rgbClr val="E696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ЗЕМЕЛЬНЫХ УЧАСТКОВ ДЛЯ РЕАЛИЗАЦИИ ИНВЕСТИЦИОННЫХ ПРОЕКТОВ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https://invest.nvraion.ru/investoram/Invest_places/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93103"/>
              </p:ext>
            </p:extLst>
          </p:nvPr>
        </p:nvGraphicFramePr>
        <p:xfrm>
          <a:off x="463734" y="1678205"/>
          <a:ext cx="8245252" cy="439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81"/>
                <a:gridCol w="2140991"/>
                <a:gridCol w="1113503"/>
                <a:gridCol w="3019059"/>
                <a:gridCol w="1367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инвестиционной площадки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разрешённого использования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стоимость,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733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Новоаганск, 86:04:0000003:734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хранения автомобильного транспорта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2 475 850,00</a:t>
                      </a:r>
                    </a:p>
                  </a:txBody>
                  <a:tcPr marL="9525" marR="9525" marT="9525" marB="0" anchor="b"/>
                </a:tc>
              </a:tr>
              <a:tr h="392891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Новоаганск, ул. Мира, 5, 86:04:0000003:775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многоквартирного дома (малоэтажная жилая застройка)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301 614,60</a:t>
                      </a:r>
                    </a:p>
                  </a:txBody>
                  <a:tcPr marL="9525" marR="9525" marT="9525" marB="0" anchor="b"/>
                </a:tc>
              </a:tr>
              <a:tr h="454935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Новоаганск, ул. Лесная, 6, 86:04:0000003:839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многоквартирного дома (малоэтажная жилая застройка)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>
                        <a:spcBef>
                          <a:spcPts val="60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565 932,10</a:t>
                      </a:r>
                    </a:p>
                  </a:txBody>
                  <a:tcPr marL="9525" marR="9525" marT="9525" marB="0" anchor="b"/>
                </a:tc>
              </a:tr>
              <a:tr h="415922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пгт. Новоаганск, ул. Новая, 9, 86:04:0000003:5787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0,4478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многоквартирного дома (малоэтажная жилая застройка)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913 556,78</a:t>
                      </a: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пгт. Новоаганск, ул. Новая,12, 86:04:0000003:5786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0,7313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многоквартирного дома (малоэтажная жилая застройка)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12 264 778,56</a:t>
                      </a:r>
                    </a:p>
                  </a:txBody>
                  <a:tcPr marL="9525" marR="9525" marT="9525" marB="0" anchor="b"/>
                </a:tc>
              </a:tr>
              <a:tr h="402771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с. Варьеган, ул. Школьная, 22, 86:04:0000002:190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0,0440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двухквартирного жилого дома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17 745,20</a:t>
                      </a:r>
                    </a:p>
                  </a:txBody>
                  <a:tcPr marL="9525" marR="9525" marT="9525" marB="0" anchor="b"/>
                </a:tc>
              </a:tr>
              <a:tr h="424543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пгт. Новоаганск, ул. Новая, 6, 86:04:0000003:5788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0,2229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 smtClean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</a:t>
                      </a: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застройка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454 738,29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пгт. Новоаганск, ул. Мелик-Карамова, 15, 86:04:0000003:5794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0,3927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 smtClean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</a:t>
                      </a:r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застройка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/>
                        </a:rPr>
                        <a:t>801 147,27</a:t>
                      </a:r>
                    </a:p>
                  </a:txBody>
                  <a:tcPr marL="9525" marR="9525" marT="9525" marB="0" anchor="b"/>
                </a:tc>
              </a:tr>
              <a:tr h="410664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rgbClr val="45503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solidFill>
                          <a:srgbClr val="45503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Новоаганск, ул. Таежная, 86:04:0000003:4744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многоквартирного дома (малоэтажная жилая застройка)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45503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879 995,00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2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8092" y="573710"/>
            <a:ext cx="9647238" cy="60025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Ситуационный план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6758315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Администрация городского поселения Новоаганск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29187"/>
              </p:ext>
            </p:extLst>
          </p:nvPr>
        </p:nvGraphicFramePr>
        <p:xfrm>
          <a:off x="431234" y="1560267"/>
          <a:ext cx="8784769" cy="429369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74516"/>
                <a:gridCol w="2640160"/>
                <a:gridCol w="1963380"/>
                <a:gridCol w="1645168"/>
                <a:gridCol w="1961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телефона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(код 8-34668)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городского поселения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 Елена Григорьевна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61900</a:t>
                      </a:r>
                    </a:p>
                  </a:txBody>
                  <a:tcPr marL="19050" marR="19050" marT="19050" marB="19050" anchor="ctr"/>
                </a:tc>
                <a:tc rowSpan="2"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admagan@mail.ru"/>
                        </a:rPr>
                        <a:t>admagan@mail.ru</a:t>
                      </a:r>
                      <a:endParaRPr lang="en-US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admagan.pri@mail.ru"/>
                        </a:rPr>
                        <a:t>admagan.pri@mail.ru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5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Филатов Алексей Александрович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61 900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(доб.202)</a:t>
                      </a:r>
                    </a:p>
                  </a:txBody>
                  <a:tcPr marL="19050" marR="19050" marT="19050" marB="1905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 финансов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Карякина Ольга Владимировна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61 900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(доб.213)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fonovoagansk@mail.ru"/>
                        </a:rPr>
                        <a:t>fonovoagansk@mail.ru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 экономики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Лариса Геннадьевна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61 900 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(доб.215)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mz_admagan@mail.ru"/>
                        </a:rPr>
                        <a:t>mz_admagan@mail.ru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6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 по управлению муниципальным имуществом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Рабикова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Зульфия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Рифкатовна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61900 (доб.105)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admagan.elz@mail.ru"/>
                        </a:rPr>
                        <a:t>admagan.elz@mail.ru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32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жилищно-коммунального хозяйства и транспорта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Екатерина Олеговна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61900 (доб.111)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admagan.nap@mail.ru"/>
                        </a:rPr>
                        <a:t>admagan.nap@mail.ru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правового и кадрового обеспечения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Ханенко Ирина Геннадьевна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61900 (доб.217)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admagan.pri@mail.ru"/>
                        </a:rPr>
                        <a:t>admagan.pri@mail.ru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09815" y="990102"/>
            <a:ext cx="2727300" cy="33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B47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Телефонный справочник</a:t>
            </a:r>
            <a:endParaRPr lang="ru-RU" b="1" dirty="0">
              <a:solidFill>
                <a:srgbClr val="B476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8094" y="644119"/>
            <a:ext cx="9639146" cy="59321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Приоритетным направлением инвестиционной политики Нижневартовского района является создание максимально комфортных условий для старта и ведения бизнеса на территории района, формирование эффективного сопровождения проектов. В первую очередь для инвесторов обеспечена открытость информации об инвестиционном потенциале территории.</a:t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Экономика района, как и в целом по Ханты-Мансийскому автономному округу - Югре, в значительной мере зависит  от положения дел в нефтедобывающей отрасли, на долю которой в районе приходится около 96% объема промышленной продукции.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Также промышленный потенциал района определяется наличием разнообразных природных ресурсов. На территории района добываются общераспространенные полезные ископаемые (торф, песок, глина), производятся энергоресурсы. Значительные лесные ресурсы территории богаты пушным зверем, птицей, рыбой и дикоросами.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2" y="111944"/>
            <a:ext cx="46735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Городское поселение Новоаганск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20885" y="-1375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137549" y="714183"/>
            <a:ext cx="92838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Инвестиционном портале района размещены 10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проектов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стадии идеи в сферах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обрабатывающей промышленности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производства строительных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туризме. В соответствии с Инвестиционной стратегией инвестиционная ёмкость предлагаемых бизнес-идей составляет более 70 млн. рублей. Приглашаем инвесторов для реализации инвестиционных проектов на территории Нижневартовского района.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развития инвестиционной деятельности в районе сформирован перечень из 85 реализуемых и планируемых к реализации инвестиционных проектов (далее – проекты) на общую сумму 8 млрд. 561 млн. рублей, наибольшая доля проектов реализуется субъектами малого и среднего предпринимательства в сфере в сфере сельского хозяйства - 23 %, в области строительства жилья - 21 %.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Каждый инвестиционной проект имеет социальный, экономический и бюджетный эффект, связанный с созданием дополнительных рабочих мест, увеличением поступлений в бюджет района, расширением производства и увеличением ассортимента и объема продукции, выпускаемой местными товаропроизводителями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105302" y="3275538"/>
            <a:ext cx="943663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На территории Нижневартовского района продолжает развиваться малый и средний бизнес, за последний год количество субъектов малого и среднего предпринимательства и самозанятых увеличилось на 24 % (с 1526 до 2017).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Развитию </a:t>
            </a:r>
            <a:r>
              <a:rPr lang="ru-RU" altLang="ru-RU" sz="1400" dirty="0">
                <a:latin typeface="Times New Roman" pitchFamily="18" charset="0"/>
              </a:rPr>
              <a:t>инвестиционной деятельности среди субъектов малого и среднего предпринимательства способствует финансовая поддержка в виде субсидий, предоставляемая в Нижневартовском районе. Так, в 2022 году направлено на поддержку субъектов МСП порядка 6 млн. 973 тыс. руб., в 2023 году на указанные цели запланировано 4 млн. 204 тыс. руб. В районе исключительно из местного бюджета осуществляется 12 форм поддержки субъектов малого и среднего бизнеса.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По </a:t>
            </a:r>
            <a:r>
              <a:rPr lang="ru-RU" altLang="ru-RU" sz="1400" dirty="0">
                <a:latin typeface="Times New Roman" pitchFamily="18" charset="0"/>
              </a:rPr>
              <a:t>запросам предпринимателей в 2022 году в Нижневартовском районе введены новые меры поддержки на субсидирование затрат по обязательной и добровольной сертификации (декларированию) продукции (в том числе продовольственного сырья) местных товаропроизводителей и на приобретение тары (упаковки); сырья на производственные нужды.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Агропромышленный </a:t>
            </a:r>
            <a:r>
              <a:rPr lang="ru-RU" altLang="ru-RU" sz="1400" dirty="0">
                <a:latin typeface="Times New Roman" pitchFamily="18" charset="0"/>
              </a:rPr>
              <a:t>комплекс района продолжает быть интересным для инвесторов, это связано, в том числе и с активной поддержкой наших товаропроизводителей со стороны администрации района и органов исполнительной власти автономного округа. В 2022 году оказана поддержка на общую сумму 73 млн. 141 тыс. рублей, в 2023 году планируется направить - 50 млн. 916 тыс. рублей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22" y="43271"/>
            <a:ext cx="549265" cy="68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8094" y="644119"/>
            <a:ext cx="9639146" cy="59321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Приоритетным направлением инвестиционной политики Нижневартовского района является создание максимально комфортных условий для старта и ведения бизнеса на территории района, формирование эффективного сопровождения проектов. В первую очередь для инвесторов обеспечена открытость информации об инвестиционном потенциале территории.</a:t>
            </a:r>
            <a:br>
              <a:rPr lang="ru-RU" alt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Экономика района, как и в целом по Ханты-Мансийскому автономному округу - Югре, в значительной мере зависит  от положения дел в нефтедобывающей отрасли, на долю которой в районе приходится около 96% объема промышленной продукции.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Также промышленный потенциал района определяется наличием разнообразных природных ресурсов. На территории района добываются общераспространенные полезные ископаемые (торф, песок, глина), производятся энергоресурсы. Значительные лесные ресурсы территории богаты пушным зверем, птицей, рыбой и дикоросами.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2" y="111944"/>
            <a:ext cx="46735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Городское поселение Новоаганск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20885" y="-1375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137549" y="943867"/>
            <a:ext cx="92838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Нижневартовском районе реализуется проект по созданию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сельскохозяйственного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потребительского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перерабатывающего кооператива «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РАЙКОП». 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2022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году запущено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современное производство по переработке рыбы. В 2023 году планируется продолжить запуск производств по переработке дикоросов и ягод, молока, мяса, позволяющие выпускать конкурентоспособную продукцию под единым брендом, в едином стиле, отвечающую всем современным требованиям.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вида товарной продукции предпринимателей Нижневартовского района выпускаются с использованием знака «Сделано в Югре», что позволяет реализовывать товары в крупных торговых сетях и популярных интернет – площадках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154114" y="2813093"/>
            <a:ext cx="92672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7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В 2022 году ООО «Гермес» приняло участие в Межрегиональном конкурсе питьевой бутилированной воды, по результатам которого награждено – золотой медалью в номинации «Вода природная питьевая негазированная «АРТЕ».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Победителями </a:t>
            </a:r>
            <a:r>
              <a:rPr lang="ru-RU" altLang="ru-RU" sz="1400" dirty="0">
                <a:latin typeface="Times New Roman" pitchFamily="18" charset="0"/>
              </a:rPr>
              <a:t>окружного конкурса «Лучший товар Югры 2022» в различных номинациях стали наши предприниматели: Водопьянов Владимир Борисович, </a:t>
            </a:r>
            <a:r>
              <a:rPr lang="ru-RU" altLang="ru-RU" sz="1400" dirty="0" err="1">
                <a:latin typeface="Times New Roman" pitchFamily="18" charset="0"/>
              </a:rPr>
              <a:t>Сарапын</a:t>
            </a:r>
            <a:r>
              <a:rPr lang="ru-RU" altLang="ru-RU" sz="1400" dirty="0">
                <a:latin typeface="Times New Roman" pitchFamily="18" charset="0"/>
              </a:rPr>
              <a:t> Сергей Витальевич.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Победителем </a:t>
            </a:r>
            <a:r>
              <a:rPr lang="ru-RU" altLang="ru-RU" sz="1400" dirty="0">
                <a:latin typeface="Times New Roman" pitchFamily="18" charset="0"/>
              </a:rPr>
              <a:t>окружного конкурса «Лучшие вкусы – Югры» стал КФХ «МАРДЕР» в номинации «Молоко и молочные продукты».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latin typeface="Times New Roman" pitchFamily="18" charset="0"/>
              </a:rPr>
              <a:t>Нижневартовский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район в очередной раз стал победителем в окружном конкурсе «Лидер бизнеса – Югры 2022» в номинации «Лучший район с благоприятными условиями для предпринимательства».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На </a:t>
            </a:r>
            <a:r>
              <a:rPr lang="ru-RU" altLang="ru-RU" sz="1400" dirty="0">
                <a:latin typeface="Times New Roman" pitchFamily="18" charset="0"/>
              </a:rPr>
              <a:t>протяжении 5 лет </a:t>
            </a:r>
            <a:r>
              <a:rPr lang="ru-RU" altLang="ru-RU" sz="1400" dirty="0" err="1">
                <a:latin typeface="Times New Roman" pitchFamily="18" charset="0"/>
              </a:rPr>
              <a:t>Нижневартовский</a:t>
            </a:r>
            <a:r>
              <a:rPr lang="ru-RU" altLang="ru-RU" sz="1400" dirty="0">
                <a:latin typeface="Times New Roman" pitchFamily="18" charset="0"/>
              </a:rPr>
              <a:t> район занимает лидирующие позиции в рейтинге муниципальных образований ХМАО–Югры по обеспечению благоприятного инвестиционного климата и содействию развитию конкуренции, как муниципальное образование с хорошими условиями предпринимательской и инвестиционной деятельности, хорошим уровнем развития конкуренции.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</a:rPr>
              <a:t>Глава </a:t>
            </a:r>
            <a:r>
              <a:rPr lang="ru-RU" altLang="ru-RU" sz="1400" dirty="0">
                <a:latin typeface="Times New Roman" pitchFamily="18" charset="0"/>
              </a:rPr>
              <a:t>района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</a:rPr>
              <a:t>                                                                                                                                           Борис  Александрович </a:t>
            </a:r>
            <a:r>
              <a:rPr lang="ru-RU" altLang="ru-RU" sz="1400" dirty="0" err="1">
                <a:latin typeface="Times New Roman" pitchFamily="18" charset="0"/>
              </a:rPr>
              <a:t>Саломатин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22" y="43271"/>
            <a:ext cx="549265" cy="68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65" name="Прямоугольник"/>
          <p:cNvSpPr/>
          <p:nvPr/>
        </p:nvSpPr>
        <p:spPr>
          <a:xfrm>
            <a:off x="8092" y="640456"/>
            <a:ext cx="9639146" cy="59479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Географические координаты Новоаганск, Ханты-Мансийский автономный округ - Югра, Россия</a:t>
            </a:r>
          </a:p>
          <a:p>
            <a:r>
              <a:rPr lang="ru-RU" sz="1400" dirty="0" smtClean="0"/>
              <a:t>Широта: 61°56′41″ </a:t>
            </a:r>
            <a:r>
              <a:rPr lang="ru-RU" sz="1400" dirty="0" err="1" smtClean="0"/>
              <a:t>с.ш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Долгота: 76°39′44″ </a:t>
            </a:r>
            <a:r>
              <a:rPr lang="ru-RU" sz="1400" dirty="0" err="1" smtClean="0"/>
              <a:t>в.д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smtClean="0"/>
              <a:t>Высота над уровнем моря: 74 м</a:t>
            </a:r>
            <a:endParaRPr lang="ru-RU" sz="14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01602" y="73525"/>
            <a:ext cx="6162076" cy="6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rgbClr val="E696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89526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1858905" y="640454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1"/>
          <p:cNvSpPr txBox="1">
            <a:spLocks noChangeArrowheads="1"/>
          </p:cNvSpPr>
          <p:nvPr/>
        </p:nvSpPr>
        <p:spPr bwMode="auto">
          <a:xfrm>
            <a:off x="3716246" y="1745521"/>
            <a:ext cx="15011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sp>
        <p:nvSpPr>
          <p:cNvPr id="86" name="Прямоугольник 4"/>
          <p:cNvSpPr>
            <a:spLocks noChangeArrowheads="1"/>
          </p:cNvSpPr>
          <p:nvPr/>
        </p:nvSpPr>
        <p:spPr bwMode="auto">
          <a:xfrm>
            <a:off x="3524225" y="4928074"/>
            <a:ext cx="187481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300" b="1" dirty="0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Стратегия социально-экономического развития</a:t>
            </a:r>
            <a:endParaRPr lang="en-US" altLang="ru-RU" sz="1300" b="1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1"/>
          <p:cNvSpPr txBox="1">
            <a:spLocks noChangeArrowheads="1"/>
          </p:cNvSpPr>
          <p:nvPr/>
        </p:nvSpPr>
        <p:spPr bwMode="auto">
          <a:xfrm>
            <a:off x="3594381" y="2429586"/>
            <a:ext cx="173450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территориального планирования</a:t>
            </a:r>
            <a:endParaRPr lang="ru-RU" alt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2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3632" y="5332074"/>
            <a:ext cx="4822825" cy="1051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координаты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пгт.Новоаганск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Широта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61°56′41″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Долгота: 76°39′44″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над уровнем моря: 74 м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9" y="1683439"/>
            <a:ext cx="1504053" cy="11888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58902" y="1634456"/>
            <a:ext cx="7468913" cy="1290097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  <a:p>
            <a:pPr algn="just">
              <a:lnSpc>
                <a:spcPct val="114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езко континентальный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продолжительной суровой зимой и коротким нежарким летом. Наблюдаются резкие колебания температуры в течение суток. </a:t>
            </a:r>
          </a:p>
          <a:p>
            <a:pPr>
              <a:lnSpc>
                <a:spcPct val="114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резкий переход от зимы к весенне-летнему сезону.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Местность приравнена  к районам Крайнего Севера.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0189" y="795206"/>
            <a:ext cx="6075458" cy="839248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ln w="15875">
            <a:solidFill>
              <a:srgbClr val="E69614"/>
            </a:solidFill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Новоаганск Нижневартовского района расположено в центре Западно-Сибирской низменности на северо-востоке Ханты-Мансийского автономного </a:t>
            </a:r>
            <a:r>
              <a:rPr lang="ru-RU" alt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7290926" y="17683"/>
            <a:ext cx="2348221" cy="1447137"/>
            <a:chOff x="7214359" y="21901"/>
            <a:chExt cx="2367884" cy="1493018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5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69" name="ТекАган"/>
            <p:cNvSpPr txBox="1"/>
            <p:nvPr/>
          </p:nvSpPr>
          <p:spPr>
            <a:xfrm>
              <a:off x="7332968" y="513007"/>
              <a:ext cx="535458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ТекНовоаганск"/>
            <p:cNvSpPr txBox="1"/>
            <p:nvPr/>
          </p:nvSpPr>
          <p:spPr>
            <a:xfrm>
              <a:off x="7663208" y="381216"/>
              <a:ext cx="702194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ТекЛарьяк"/>
            <p:cNvSpPr txBox="1"/>
            <p:nvPr/>
          </p:nvSpPr>
          <p:spPr>
            <a:xfrm>
              <a:off x="8365402" y="752508"/>
              <a:ext cx="515271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ТекВаховск"/>
            <p:cNvSpPr txBox="1"/>
            <p:nvPr/>
          </p:nvSpPr>
          <p:spPr>
            <a:xfrm>
              <a:off x="8059655" y="906492"/>
              <a:ext cx="564383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ТекАган"/>
            <p:cNvSpPr txBox="1"/>
            <p:nvPr/>
          </p:nvSpPr>
          <p:spPr>
            <a:xfrm>
              <a:off x="7675576" y="774784"/>
              <a:ext cx="768156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ТекЗайцеваРечка"/>
            <p:cNvSpPr txBox="1"/>
            <p:nvPr/>
          </p:nvSpPr>
          <p:spPr>
            <a:xfrm>
              <a:off x="7332968" y="1073470"/>
              <a:ext cx="640709" cy="30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ТекПокур"/>
            <p:cNvSpPr txBox="1"/>
            <p:nvPr/>
          </p:nvSpPr>
          <p:spPr>
            <a:xfrm>
              <a:off x="7214359" y="921114"/>
              <a:ext cx="448849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Вата"/>
            <p:cNvSpPr txBox="1"/>
            <p:nvPr/>
          </p:nvSpPr>
          <p:spPr>
            <a:xfrm>
              <a:off x="7415911" y="727898"/>
              <a:ext cx="567652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Герб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533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796" y="57469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27" y="4806205"/>
            <a:ext cx="2217453" cy="166308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2" y="4928074"/>
            <a:ext cx="2662349" cy="149757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21894"/>
          <a:stretch/>
        </p:blipFill>
        <p:spPr>
          <a:xfrm rot="19970058">
            <a:off x="524270" y="2708388"/>
            <a:ext cx="1810873" cy="242138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6" y="3004958"/>
            <a:ext cx="2300754" cy="172556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3" y="2924553"/>
            <a:ext cx="3554365" cy="23720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7558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 flipV="1">
            <a:off x="1497028" y="640456"/>
            <a:ext cx="8150212" cy="20189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112050" y="88328"/>
            <a:ext cx="7306909" cy="75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Общая информация о муниципальном образовании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89526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7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301337" y="10444"/>
            <a:ext cx="2348221" cy="1447137"/>
            <a:chOff x="7214359" y="21901"/>
            <a:chExt cx="2367884" cy="1493018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3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67" name="ТекАган"/>
            <p:cNvSpPr txBox="1"/>
            <p:nvPr/>
          </p:nvSpPr>
          <p:spPr>
            <a:xfrm>
              <a:off x="7332968" y="513007"/>
              <a:ext cx="535458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ТекНовоаганск"/>
            <p:cNvSpPr txBox="1"/>
            <p:nvPr/>
          </p:nvSpPr>
          <p:spPr>
            <a:xfrm>
              <a:off x="7663208" y="381216"/>
              <a:ext cx="702194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ТекЛарьяк"/>
            <p:cNvSpPr txBox="1"/>
            <p:nvPr/>
          </p:nvSpPr>
          <p:spPr>
            <a:xfrm>
              <a:off x="8365402" y="752508"/>
              <a:ext cx="515271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ТекВаховск"/>
            <p:cNvSpPr txBox="1"/>
            <p:nvPr/>
          </p:nvSpPr>
          <p:spPr>
            <a:xfrm>
              <a:off x="8059655" y="906492"/>
              <a:ext cx="564383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ТекАган"/>
            <p:cNvSpPr txBox="1"/>
            <p:nvPr/>
          </p:nvSpPr>
          <p:spPr>
            <a:xfrm>
              <a:off x="7675576" y="774784"/>
              <a:ext cx="768156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ТекЗайцеваРечка"/>
            <p:cNvSpPr txBox="1"/>
            <p:nvPr/>
          </p:nvSpPr>
          <p:spPr>
            <a:xfrm>
              <a:off x="7332968" y="1073470"/>
              <a:ext cx="640709" cy="30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ТекПокур"/>
            <p:cNvSpPr txBox="1"/>
            <p:nvPr/>
          </p:nvSpPr>
          <p:spPr>
            <a:xfrm>
              <a:off x="7214359" y="921114"/>
              <a:ext cx="448849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ТекВата"/>
            <p:cNvSpPr txBox="1"/>
            <p:nvPr/>
          </p:nvSpPr>
          <p:spPr>
            <a:xfrm>
              <a:off x="7415911" y="727898"/>
              <a:ext cx="567652" cy="19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Герб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280" y="64673"/>
              <a:ext cx="530511" cy="705109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16" y="51387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7" y="3380829"/>
            <a:ext cx="867681" cy="454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1277876"/>
            <a:ext cx="1130250" cy="703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0" y="2361508"/>
            <a:ext cx="670601" cy="670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426143"/>
            <a:ext cx="803047" cy="80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1" y="1629754"/>
            <a:ext cx="484630" cy="546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68" y="4357047"/>
            <a:ext cx="877281" cy="483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00" y="2438619"/>
            <a:ext cx="876029" cy="574894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85" y="1719190"/>
            <a:ext cx="3562223" cy="31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8240" y="726237"/>
            <a:ext cx="439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НОВОАГАНСК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 район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79696" y="1321978"/>
            <a:ext cx="1300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7976" y="2506832"/>
            <a:ext cx="177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Нижневартовск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82684" y="3332432"/>
            <a:ext cx="1771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вокзал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Нижневартовск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91297" y="1720021"/>
            <a:ext cx="177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порт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Нижневартовск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63068" y="4339275"/>
            <a:ext cx="1697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51,77 км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743" y="3328415"/>
            <a:ext cx="1897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9 840 человек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41 %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  активное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07781" y="2387389"/>
            <a:ext cx="25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ПОСЕЛЕНИЯ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105,41 км²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53744" y="1321976"/>
            <a:ext cx="2569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 ПУНКТЫ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Варьёган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6" y="4621552"/>
            <a:ext cx="832828" cy="76190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07862" y="4475499"/>
            <a:ext cx="347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 ЦЕНТР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Нижневартовск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9738" y="5306538"/>
            <a:ext cx="7901612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НАСЕЛЁННЫХ ПУНКТОВ ОТ ГОРОДА НИЖНЕВАРТОВСК: </a:t>
            </a:r>
          </a:p>
          <a:p>
            <a:pPr indent="355600">
              <a:lnSpc>
                <a:spcPct val="114000"/>
              </a:lnSpc>
            </a:pP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 — 230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Варьёган — 217 километров.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 и с. Варьёган — 7 километров.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Параметры социально – экономического развития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3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417" y="43385"/>
              <a:ext cx="530511" cy="705109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54628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5" y="2034487"/>
            <a:ext cx="700891" cy="700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0" y="921115"/>
            <a:ext cx="742277" cy="620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4" y="944869"/>
            <a:ext cx="657467" cy="657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35" y="1879308"/>
            <a:ext cx="1654325" cy="110288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14441" y="1017294"/>
            <a:ext cx="236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ФОНД 152,3 М²,   (в том числе</a:t>
            </a: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Новоаганск - 139,4 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Варьёган          - 12,9 м²)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66488" y="2212157"/>
            <a:ext cx="211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ЗА 2022 ГОД 211, 53 млн. руб.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128" y="991699"/>
            <a:ext cx="248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0,21 %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8892" y="2123959"/>
            <a:ext cx="314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58 708,66  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11579"/>
              </p:ext>
            </p:extLst>
          </p:nvPr>
        </p:nvGraphicFramePr>
        <p:xfrm>
          <a:off x="410596" y="2954630"/>
          <a:ext cx="8787193" cy="33447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3807"/>
                <a:gridCol w="1572911"/>
                <a:gridCol w="1580590"/>
                <a:gridCol w="1549885"/>
              </a:tblGrid>
              <a:tr h="339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8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отгруженных товаров собственного производства, млн.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39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2 118,6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2 007,8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поселения, млн.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84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поселения, млн.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17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жилья, тыс. м²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0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365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плата, 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54 373,7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58 708,66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54" y="768410"/>
            <a:ext cx="9428130" cy="5773761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Трудовой потенциал</a:t>
            </a:r>
            <a:endParaRPr lang="ru-RU" dirty="0"/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417" y="43385"/>
              <a:ext cx="530511" cy="705109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54628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16733" y="848290"/>
            <a:ext cx="6679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занятого в экономике населения поселения на 01.01.2023 составило 3 784 человека (в том числе пгт. Новоаганск – 3 622 человека, с. Варьёган – 162 человека).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896530"/>
              </p:ext>
            </p:extLst>
          </p:nvPr>
        </p:nvGraphicFramePr>
        <p:xfrm>
          <a:off x="875994" y="1667321"/>
          <a:ext cx="6456977" cy="446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272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/>
          <a:srcRect l="15646" t="17048" r="59187" b="27841"/>
          <a:stretch/>
        </p:blipFill>
        <p:spPr>
          <a:xfrm>
            <a:off x="8094" y="630533"/>
            <a:ext cx="9631053" cy="5945733"/>
          </a:xfrm>
          <a:prstGeom prst="rect">
            <a:avLst/>
          </a:prstGeom>
        </p:spPr>
      </p:pic>
      <p:sp>
        <p:nvSpPr>
          <p:cNvPr id="54" name="Прямоугольник"/>
          <p:cNvSpPr/>
          <p:nvPr/>
        </p:nvSpPr>
        <p:spPr>
          <a:xfrm>
            <a:off x="8092" y="560982"/>
            <a:ext cx="9647238" cy="60241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водоснабжение; водоотведение, организация сбора и утилизации отходов, деятельность по ликвидации </a:t>
            </a:r>
            <a:r>
              <a:rPr lang="ru-RU" sz="1400" dirty="0" smtClean="0"/>
              <a:t>загрязнений</a:t>
            </a:r>
            <a:r>
              <a:rPr lang="ru-RU" sz="1400" dirty="0"/>
              <a:t>водоснабжение; водоотведение, организация сбора и утилизации отходов, деятельность по ликвидации загрязнений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4114" y="111944"/>
            <a:ext cx="7730753" cy="59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>
              <a:lnSpc>
                <a:spcPct val="80000"/>
              </a:lnSpc>
              <a:defRPr sz="21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Промышленное производство</a:t>
            </a:r>
          </a:p>
        </p:txBody>
      </p:sp>
      <p:sp>
        <p:nvSpPr>
          <p:cNvPr id="111" name="ПрямоугольникНиз"/>
          <p:cNvSpPr/>
          <p:nvPr/>
        </p:nvSpPr>
        <p:spPr>
          <a:xfrm>
            <a:off x="2" y="6655924"/>
            <a:ext cx="1033462" cy="177800"/>
          </a:xfrm>
          <a:prstGeom prst="rect">
            <a:avLst/>
          </a:prstGeom>
          <a:solidFill>
            <a:srgbClr val="5B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2" name="ПрямоугольникНиз"/>
          <p:cNvSpPr/>
          <p:nvPr/>
        </p:nvSpPr>
        <p:spPr>
          <a:xfrm>
            <a:off x="0" y="6597839"/>
            <a:ext cx="9647238" cy="7449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5" name="ПрямоугольникНиз"/>
          <p:cNvSpPr/>
          <p:nvPr/>
        </p:nvSpPr>
        <p:spPr>
          <a:xfrm>
            <a:off x="2" y="6664237"/>
            <a:ext cx="1033462" cy="177800"/>
          </a:xfrm>
          <a:prstGeom prst="rect">
            <a:avLst/>
          </a:prstGeom>
          <a:solidFill>
            <a:srgbClr val="326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6" name="ПрямоугольникНиз"/>
          <p:cNvSpPr/>
          <p:nvPr/>
        </p:nvSpPr>
        <p:spPr>
          <a:xfrm>
            <a:off x="1033466" y="6655924"/>
            <a:ext cx="46037" cy="177800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7" name="Дата 3"/>
          <p:cNvSpPr>
            <a:spLocks noGrp="1"/>
          </p:cNvSpPr>
          <p:nvPr>
            <p:ph type="dt" sz="half" idx="10"/>
          </p:nvPr>
        </p:nvSpPr>
        <p:spPr>
          <a:xfrm>
            <a:off x="18472" y="6629403"/>
            <a:ext cx="1009649" cy="21113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665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ПрямоугольникНиз"/>
          <p:cNvSpPr/>
          <p:nvPr/>
        </p:nvSpPr>
        <p:spPr>
          <a:xfrm>
            <a:off x="1033464" y="6654179"/>
            <a:ext cx="69197" cy="184147"/>
          </a:xfrm>
          <a:prstGeom prst="rect">
            <a:avLst/>
          </a:prstGeom>
          <a:solidFill>
            <a:srgbClr val="E6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1" name="ПрямоугольникНиз"/>
          <p:cNvSpPr/>
          <p:nvPr/>
        </p:nvSpPr>
        <p:spPr>
          <a:xfrm>
            <a:off x="1096809" y="6654178"/>
            <a:ext cx="69197" cy="184147"/>
          </a:xfrm>
          <a:prstGeom prst="rect">
            <a:avLst/>
          </a:prstGeom>
          <a:solidFill>
            <a:srgbClr val="006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858905" y="664730"/>
            <a:ext cx="7788335" cy="14322"/>
          </a:xfrm>
          <a:prstGeom prst="line">
            <a:avLst/>
          </a:prstGeom>
          <a:ln w="50800">
            <a:solidFill>
              <a:srgbClr val="E69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7214359" y="21901"/>
            <a:ext cx="2367883" cy="1493018"/>
            <a:chOff x="7214359" y="21901"/>
            <a:chExt cx="2367884" cy="149301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4"/>
            <a:srcRect l="20916" t="19851" r="14943" b="20045"/>
            <a:stretch/>
          </p:blipFill>
          <p:spPr>
            <a:xfrm>
              <a:off x="7238635" y="21901"/>
              <a:ext cx="2343608" cy="1493018"/>
            </a:xfrm>
            <a:prstGeom prst="rect">
              <a:avLst/>
            </a:prstGeom>
          </p:spPr>
        </p:pic>
        <p:sp>
          <p:nvSpPr>
            <p:cNvPr id="82" name="ТекАган"/>
            <p:cNvSpPr txBox="1"/>
            <p:nvPr/>
          </p:nvSpPr>
          <p:spPr>
            <a:xfrm>
              <a:off x="7332968" y="513007"/>
              <a:ext cx="53545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Аган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ТекНовоаганск"/>
            <p:cNvSpPr txBox="1"/>
            <p:nvPr/>
          </p:nvSpPr>
          <p:spPr>
            <a:xfrm>
              <a:off x="7663208" y="381216"/>
              <a:ext cx="70219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Новоаганск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ТекЛарьяк"/>
            <p:cNvSpPr txBox="1"/>
            <p:nvPr/>
          </p:nvSpPr>
          <p:spPr>
            <a:xfrm>
              <a:off x="8365401" y="752508"/>
              <a:ext cx="51527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Ларьяк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ТекВаховск"/>
            <p:cNvSpPr txBox="1"/>
            <p:nvPr/>
          </p:nvSpPr>
          <p:spPr>
            <a:xfrm>
              <a:off x="8059655" y="906492"/>
              <a:ext cx="56438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Ваховск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ТекАган"/>
            <p:cNvSpPr txBox="1"/>
            <p:nvPr/>
          </p:nvSpPr>
          <p:spPr>
            <a:xfrm>
              <a:off x="7675576" y="774784"/>
              <a:ext cx="76815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Излучинск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ТекЗайцеваРечка"/>
            <p:cNvSpPr txBox="1"/>
            <p:nvPr/>
          </p:nvSpPr>
          <p:spPr>
            <a:xfrm>
              <a:off x="7332968" y="1073470"/>
              <a:ext cx="6407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Зайцева</a:t>
              </a:r>
              <a:endParaRPr lang="en-US" sz="65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Речка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ТекПокур"/>
            <p:cNvSpPr txBox="1"/>
            <p:nvPr/>
          </p:nvSpPr>
          <p:spPr>
            <a:xfrm>
              <a:off x="7214359" y="921114"/>
              <a:ext cx="448849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Покур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ТекВата"/>
            <p:cNvSpPr txBox="1"/>
            <p:nvPr/>
          </p:nvSpPr>
          <p:spPr>
            <a:xfrm>
              <a:off x="7415911" y="727898"/>
              <a:ext cx="567652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50" b="1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Вата</a:t>
              </a:r>
              <a:endParaRPr lang="ru-RU" sz="65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Герб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732" y="47399"/>
              <a:ext cx="530511" cy="705109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5" y="45275"/>
            <a:ext cx="5540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1" y="2766409"/>
            <a:ext cx="520234" cy="686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4" y="870964"/>
            <a:ext cx="772414" cy="976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0466" y="920259"/>
            <a:ext cx="380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ЭЛЕКТРИЧЕСКОЙ ЭНЕРГИЕЙ, ГАЗОМ И ПАРОМ</a:t>
            </a:r>
          </a:p>
        </p:txBody>
      </p:sp>
      <p:sp>
        <p:nvSpPr>
          <p:cNvPr id="41" name="Овал 40"/>
          <p:cNvSpPr/>
          <p:nvPr/>
        </p:nvSpPr>
        <p:spPr>
          <a:xfrm>
            <a:off x="6102599" y="1514919"/>
            <a:ext cx="1230370" cy="666432"/>
          </a:xfrm>
          <a:prstGeom prst="ellipse">
            <a:avLst/>
          </a:prstGeom>
          <a:gradFill flip="none" rotWithShape="1">
            <a:gsLst>
              <a:gs pos="46000">
                <a:srgbClr val="EED99D"/>
              </a:gs>
              <a:gs pos="0">
                <a:srgbClr val="FFCC66"/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78,2 %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8562" y="2766407"/>
            <a:ext cx="3414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 ВОДООТВЕДЕНИЕ, ОРГАНИЗАЦИЯ СБОРА И УТИЛИЗАЦИИ ОТХОДОВ, </a:t>
            </a:r>
          </a:p>
        </p:txBody>
      </p:sp>
      <p:sp>
        <p:nvSpPr>
          <p:cNvPr id="43" name="Овал 42"/>
          <p:cNvSpPr/>
          <p:nvPr/>
        </p:nvSpPr>
        <p:spPr>
          <a:xfrm>
            <a:off x="6099946" y="3344277"/>
            <a:ext cx="1233022" cy="699243"/>
          </a:xfrm>
          <a:prstGeom prst="ellipse">
            <a:avLst/>
          </a:prstGeom>
          <a:gradFill flip="none" rotWithShape="1">
            <a:gsLst>
              <a:gs pos="46000">
                <a:srgbClr val="EED99D"/>
              </a:gs>
              <a:gs pos="0">
                <a:srgbClr val="FFCC66"/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21,8 %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84113" y="1646910"/>
            <a:ext cx="3868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отгруженных товаров –  90,0</a:t>
            </a:r>
            <a:r>
              <a:rPr lang="ru-RU" sz="1200" dirty="0" smtClean="0">
                <a:solidFill>
                  <a:srgbClr val="4957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производства к уровню 2021 года –  90,0 %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7030" y="220545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48560" y="3693897"/>
            <a:ext cx="379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отгруженных товаров –  25,05 млн. рублей.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производства к уровню 2021 года –  101,9 %</a:t>
            </a:r>
          </a:p>
        </p:txBody>
      </p:sp>
      <p:pic>
        <p:nvPicPr>
          <p:cNvPr id="1026" name="Picture 2" descr="D:\Мои документы\Downloads\connection-1239367_1920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1" y="4384988"/>
            <a:ext cx="2325147" cy="16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Downloads\cable-1868352_19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3" y="4353684"/>
            <a:ext cx="2553062" cy="17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altay/905403/2a00000187e1a359ea095eccce8fdb01b183/XXL_heigh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13" y="4384988"/>
            <a:ext cx="2269877" cy="17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18247</TotalTime>
  <Words>3292</Words>
  <Application>Microsoft Office PowerPoint</Application>
  <PresentationFormat>Произвольный</PresentationFormat>
  <Paragraphs>687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 Сергей Михайлович</dc:creator>
  <cp:lastModifiedBy>Мальцева</cp:lastModifiedBy>
  <cp:revision>1043</cp:revision>
  <cp:lastPrinted>2023-12-20T10:35:46Z</cp:lastPrinted>
  <dcterms:created xsi:type="dcterms:W3CDTF">2016-06-01T10:29:49Z</dcterms:created>
  <dcterms:modified xsi:type="dcterms:W3CDTF">2023-12-27T06:54:36Z</dcterms:modified>
</cp:coreProperties>
</file>